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handoutMasterIdLst>
    <p:handoutMasterId r:id="rId27"/>
  </p:handoutMasterIdLst>
  <p:sldIdLst>
    <p:sldId id="267" r:id="rId2"/>
    <p:sldId id="283" r:id="rId3"/>
    <p:sldId id="269" r:id="rId4"/>
    <p:sldId id="277" r:id="rId5"/>
    <p:sldId id="288" r:id="rId6"/>
    <p:sldId id="284" r:id="rId7"/>
    <p:sldId id="258" r:id="rId8"/>
    <p:sldId id="285" r:id="rId9"/>
    <p:sldId id="281" r:id="rId10"/>
    <p:sldId id="273" r:id="rId11"/>
    <p:sldId id="275" r:id="rId12"/>
    <p:sldId id="279" r:id="rId13"/>
    <p:sldId id="272" r:id="rId14"/>
    <p:sldId id="296" r:id="rId15"/>
    <p:sldId id="295" r:id="rId16"/>
    <p:sldId id="294" r:id="rId17"/>
    <p:sldId id="268" r:id="rId18"/>
    <p:sldId id="291" r:id="rId19"/>
    <p:sldId id="292" r:id="rId20"/>
    <p:sldId id="293" r:id="rId21"/>
    <p:sldId id="262" r:id="rId22"/>
    <p:sldId id="263" r:id="rId23"/>
    <p:sldId id="287" r:id="rId24"/>
    <p:sldId id="29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89474" autoAdjust="0"/>
  </p:normalViewPr>
  <p:slideViewPr>
    <p:cSldViewPr snapToGrid="0" snapToObjects="1">
      <p:cViewPr varScale="1">
        <p:scale>
          <a:sx n="118" d="100"/>
          <a:sy n="118" d="100"/>
        </p:scale>
        <p:origin x="1566" y="84"/>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5-Mar-18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5-Mar-18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you today.</a:t>
            </a:r>
          </a:p>
          <a:p>
            <a:endParaRPr lang="en-GB" dirty="0"/>
          </a:p>
          <a:p>
            <a:r>
              <a:rPr lang="en-GB" dirty="0"/>
              <a:t>What I am going to introduce now is not entirely the result of my own work, but it incorporate valuable feedback that I have receive from different people in this company over the last few days.</a:t>
            </a:r>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17</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19</a:t>
            </a:fld>
            <a:endParaRPr lang="en-GB"/>
          </a:p>
        </p:txBody>
      </p:sp>
    </p:spTree>
    <p:extLst>
      <p:ext uri="{BB962C8B-B14F-4D97-AF65-F5344CB8AC3E}">
        <p14:creationId xmlns:p14="http://schemas.microsoft.com/office/powerpoint/2010/main" val="143292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20</a:t>
            </a:fld>
            <a:endParaRPr lang="en-GB"/>
          </a:p>
        </p:txBody>
      </p:sp>
    </p:spTree>
    <p:extLst>
      <p:ext uri="{BB962C8B-B14F-4D97-AF65-F5344CB8AC3E}">
        <p14:creationId xmlns:p14="http://schemas.microsoft.com/office/powerpoint/2010/main" val="341106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24</a:t>
            </a:fld>
            <a:endParaRPr lang="en-GB"/>
          </a:p>
        </p:txBody>
      </p:sp>
    </p:spTree>
    <p:extLst>
      <p:ext uri="{BB962C8B-B14F-4D97-AF65-F5344CB8AC3E}">
        <p14:creationId xmlns:p14="http://schemas.microsoft.com/office/powerpoint/2010/main" val="1709895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br>
              <a:rPr lang="en-GB" dirty="0"/>
            </a:br>
            <a:r>
              <a:rPr lang="en-GB" dirty="0"/>
              <a:t/>
            </a:r>
            <a:br>
              <a:rPr lang="en-GB" dirty="0"/>
            </a:br>
            <a:r>
              <a:rPr lang="en-GB" dirty="0"/>
              <a:t>When we require an accurate representation of the aircraft in all the flight conditions. </a:t>
            </a:r>
            <a:r>
              <a:rPr lang="en-US" dirty="0"/>
              <a:t>Many aircraft motions and flight conditions simply cannot be duplicated in the wind tunnel nor computed analytically with sufficient accuracy or computational efficiency</a:t>
            </a:r>
            <a:endParaRPr lang="en-GB" dirty="0"/>
          </a:p>
          <a:p>
            <a:pPr marL="0" indent="0">
              <a:buFontTx/>
              <a:buNone/>
            </a:pPr>
            <a:endParaRPr lang="en-GB" dirty="0"/>
          </a:p>
          <a:p>
            <a:pPr marL="171450" indent="-171450">
              <a:buFontTx/>
              <a:buChar char="-"/>
            </a:pPr>
            <a:r>
              <a:rPr lang="en-GB" dirty="0"/>
              <a:t>Flight Envelope Expansion:</a:t>
            </a:r>
            <a:br>
              <a:rPr lang="en-GB" dirty="0"/>
            </a:br>
            <a:r>
              <a:rPr lang="en-GB" dirty="0"/>
              <a:t/>
            </a:r>
            <a:br>
              <a:rPr lang="en-GB" dirty="0"/>
            </a:br>
            <a:r>
              <a:rPr lang="en-GB" dirty="0"/>
              <a:t>Q</a:t>
            </a:r>
            <a:r>
              <a:rPr lang="en-US" dirty="0" err="1"/>
              <a:t>uantifying</a:t>
            </a:r>
            <a:r>
              <a:rPr lang="en-US" dirty="0"/>
              <a:t> stability and control impact of aircraft modifications, configuration changes, or special flight conditions;</a:t>
            </a:r>
          </a:p>
          <a:p>
            <a:pPr marL="171450" indent="-171450">
              <a:buFontTx/>
              <a:buChar char="-"/>
            </a:pPr>
            <a:endParaRPr lang="en-US" dirty="0"/>
          </a:p>
          <a:p>
            <a:pPr marL="171450" indent="-171450">
              <a:buFontTx/>
              <a:buChar char="-"/>
            </a:pPr>
            <a:r>
              <a:rPr lang="en-US" dirty="0"/>
              <a:t>Flight Control Systems </a:t>
            </a:r>
            <a:r>
              <a:rPr lang="en-GB" dirty="0"/>
              <a:t/>
            </a:r>
            <a:br>
              <a:rPr lang="en-GB" dirty="0"/>
            </a:br>
            <a:r>
              <a:rPr lang="en-GB" dirty="0"/>
              <a:t/>
            </a:r>
            <a:br>
              <a:rPr lang="en-GB" dirty="0"/>
            </a:br>
            <a:r>
              <a:rPr lang="en-GB" dirty="0"/>
              <a:t>Stability augmentation and flight control systems. This is essential requirement for certain flight conditions such as night flying and others low-visibility conditions (acc. to Michael, </a:t>
            </a:r>
            <a:r>
              <a:rPr lang="en-GB" dirty="0" err="1"/>
              <a:t>Kopter</a:t>
            </a:r>
            <a:r>
              <a:rPr lang="en-GB" dirty="0"/>
              <a:t> Flight Test pilot).</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Flightlab</a:t>
            </a:r>
            <a:r>
              <a:rPr lang="en-US" sz="1200" kern="1200" dirty="0">
                <a:solidFill>
                  <a:schemeClr val="tx1"/>
                </a:solidFill>
                <a:effectLst/>
                <a:latin typeface="+mn-lt"/>
                <a:ea typeface="+mn-ea"/>
                <a:cs typeface="+mn-cs"/>
              </a:rPr>
              <a:t> can be used also for evaluate helicopter </a:t>
            </a:r>
            <a:r>
              <a:rPr lang="en-US" sz="1200" u="sng" kern="1200" dirty="0">
                <a:solidFill>
                  <a:schemeClr val="tx1"/>
                </a:solidFill>
                <a:effectLst/>
                <a:latin typeface="+mn-lt"/>
                <a:ea typeface="+mn-ea"/>
                <a:cs typeface="+mn-cs"/>
              </a:rPr>
              <a:t>design changes</a:t>
            </a:r>
            <a:r>
              <a:rPr lang="en-US" sz="1200" kern="1200" dirty="0">
                <a:solidFill>
                  <a:schemeClr val="tx1"/>
                </a:solidFill>
                <a:effectLst/>
                <a:latin typeface="+mn-lt"/>
                <a:ea typeface="+mn-ea"/>
                <a:cs typeface="+mn-cs"/>
              </a:rPr>
              <a:t> impact</a:t>
            </a:r>
            <a:r>
              <a:rPr lang="en-US" sz="1200" kern="1200" dirty="0">
                <a:solidFill>
                  <a:srgbClr val="FF0000"/>
                </a:solidFill>
                <a:effectLst/>
                <a:latin typeface="+mn-lt"/>
                <a:ea typeface="+mn-ea"/>
                <a:cs typeface="+mn-cs"/>
              </a:rPr>
              <a:t> </a:t>
            </a:r>
            <a:r>
              <a:rPr lang="en-US" sz="1200" kern="1200" dirty="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identified model </a:t>
            </a:r>
            <a:r>
              <a:rPr lang="en-US" sz="1200" u="sng" kern="1200" dirty="0">
                <a:solidFill>
                  <a:schemeClr val="tx1"/>
                </a:solidFill>
                <a:effectLst/>
                <a:latin typeface="+mn-lt"/>
                <a:ea typeface="+mn-ea"/>
                <a:cs typeface="+mn-cs"/>
              </a:rPr>
              <a:t>cannot be used </a:t>
            </a:r>
            <a:r>
              <a:rPr lang="en-US" sz="1200" kern="1200" dirty="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5-Mar-18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5-Mar-18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5-Mar-18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5-Mar-18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5-Mar-18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5-Mar-18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00.png"/><Relationship Id="rId5" Type="http://schemas.microsoft.com/office/2007/relationships/hdphoto" Target="../media/hdphoto1.wdp"/><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within Flight Test and Flight Physics</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02.03.2018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806277" y="1122151"/>
            <a:ext cx="7247216" cy="487709"/>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199487"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SID 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a:t>
            </a:r>
            <a:br>
              <a:rPr lang="en-GB" sz="1600" b="0" i="0" dirty="0">
                <a:latin typeface="Suisse Int'l" panose="020B0504000000000000" pitchFamily="34" charset="77"/>
              </a:rPr>
            </a:br>
            <a:r>
              <a:rPr lang="en-GB" sz="1600" b="0" i="0" dirty="0">
                <a:latin typeface="Suisse Int'l" panose="020B0504000000000000" pitchFamily="34" charset="77"/>
              </a:rPr>
              <a:t>   estimations</a:t>
            </a:r>
          </a:p>
        </p:txBody>
      </p:sp>
      <p:sp>
        <p:nvSpPr>
          <p:cNvPr id="46" name="Down Arrow 18">
            <a:extLst>
              <a:ext uri="{FF2B5EF4-FFF2-40B4-BE49-F238E27FC236}">
                <a16:creationId xmlns:a16="http://schemas.microsoft.com/office/drawing/2014/main" id="{73C5D777-E665-44E9-9DCA-486B3BC72F30}"/>
              </a:ext>
            </a:extLst>
          </p:cNvPr>
          <p:cNvSpPr/>
          <p:nvPr/>
        </p:nvSpPr>
        <p:spPr>
          <a:xfrm rot="16200000">
            <a:off x="23245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3390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689720" y="433519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4524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7641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709667" y="559160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4524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349415" y="4333599"/>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363904" y="5578898"/>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7817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780223" y="532477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636189" y="3940380"/>
            <a:ext cx="374831" cy="1114128"/>
          </a:xfrm>
          <a:prstGeom prst="leftBrace">
            <a:avLst>
              <a:gd name="adj1" fmla="val 20531"/>
              <a:gd name="adj2" fmla="val 5651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617506" y="5239397"/>
            <a:ext cx="374831" cy="1177779"/>
          </a:xfrm>
          <a:prstGeom prst="leftBrace">
            <a:avLst>
              <a:gd name="adj1" fmla="val 20531"/>
              <a:gd name="adj2" fmla="val 40881"/>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1" name="Textfeld 70">
            <a:extLst>
              <a:ext uri="{FF2B5EF4-FFF2-40B4-BE49-F238E27FC236}">
                <a16:creationId xmlns:a16="http://schemas.microsoft.com/office/drawing/2014/main" id="{00E1D997-46DD-4821-9814-447E76F7AEEB}"/>
              </a:ext>
            </a:extLst>
          </p:cNvPr>
          <p:cNvSpPr txBox="1"/>
          <p:nvPr/>
        </p:nvSpPr>
        <p:spPr>
          <a:xfrm>
            <a:off x="6936444" y="5213038"/>
            <a:ext cx="1994622"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endParaRPr lang="en-US" sz="1600" dirty="0">
              <a:latin typeface="Suisse Int'l" panose="020B0504000000000000" pitchFamily="34" charset="77"/>
            </a:endParaRP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37" grpId="0"/>
      <p:bldP spid="19" grpId="0" animBg="1"/>
      <p:bldP spid="20" grpId="0" animBg="1"/>
      <p:bldP spid="21" grpId="0" animBg="1"/>
      <p:bldP spid="22" grpId="0" animBg="1"/>
      <p:bldP spid="23" grpId="0"/>
      <p:bldP spid="28" grpId="0" animBg="1"/>
      <p:bldP spid="29" grpId="0" animBg="1"/>
      <p:bldP spid="35" grpId="0" animBg="1"/>
      <p:bldP spid="36" grpId="0"/>
      <p:bldP spid="41" grpId="0" animBg="1"/>
      <p:bldP spid="42" grpId="0" animBg="1"/>
      <p:bldP spid="43" grpId="0" animBg="1"/>
      <p:bldP spid="32" grpId="0"/>
      <p:bldP spid="45" grpId="0" animBg="1"/>
      <p:bldP spid="17" grpId="0" animBg="1"/>
      <p:bldP spid="69" grpId="0"/>
      <p:bldP spid="46" grpId="0" animBg="1"/>
      <p:bldP spid="47" grpId="0" animBg="1"/>
      <p:bldP spid="25" grpId="0"/>
      <p:bldP spid="50" grpId="0"/>
      <p:bldP spid="51" grpId="0"/>
      <p:bldP spid="63" grpId="0" animBg="1"/>
      <p:bldP spid="64" grpId="0" animBg="1"/>
      <p:bldP spid="59" grpId="0"/>
      <p:bldP spid="67" grpId="0"/>
      <p:bldP spid="68" grpId="0" animBg="1"/>
      <p:bldP spid="70" grpId="0" animBg="1"/>
      <p:bldP spid="71" grpId="0"/>
      <p:bldP spid="48" grpId="0" animBg="1"/>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9" name="Picture 8"/>
          <p:cNvPicPr>
            <a:picLocks noChangeAspect="1"/>
          </p:cNvPicPr>
          <p:nvPr/>
        </p:nvPicPr>
        <p:blipFill>
          <a:blip r:embed="rId2"/>
          <a:stretch>
            <a:fillRect/>
          </a:stretch>
        </p:blipFill>
        <p:spPr>
          <a:xfrm>
            <a:off x="623196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8509" y="3126096"/>
            <a:ext cx="5413948" cy="2904976"/>
          </a:xfrm>
          <a:prstGeom prst="rect">
            <a:avLst/>
          </a:prstGeom>
        </p:spPr>
      </p:pic>
      <p:grpSp>
        <p:nvGrpSpPr>
          <p:cNvPr id="11" name="Group 10"/>
          <p:cNvGrpSpPr/>
          <p:nvPr/>
        </p:nvGrpSpPr>
        <p:grpSpPr>
          <a:xfrm>
            <a:off x="681104" y="2528344"/>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u="sng" dirty="0"/>
                <a:t>No development time needed</a:t>
              </a:r>
            </a:p>
          </p:txBody>
        </p:sp>
      </p:grpSp>
      <p:grpSp>
        <p:nvGrpSpPr>
          <p:cNvPr id="14" name="Group 13"/>
          <p:cNvGrpSpPr/>
          <p:nvPr/>
        </p:nvGrpSpPr>
        <p:grpSpPr>
          <a:xfrm>
            <a:off x="681105" y="158056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05445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grpSp>
        <p:nvGrpSpPr>
          <p:cNvPr id="20" name="Group 10">
            <a:extLst>
              <a:ext uri="{FF2B5EF4-FFF2-40B4-BE49-F238E27FC236}">
                <a16:creationId xmlns:a16="http://schemas.microsoft.com/office/drawing/2014/main" id="{73838E7B-FCC5-45F0-B5DB-D5DEBE3EA86E}"/>
              </a:ext>
            </a:extLst>
          </p:cNvPr>
          <p:cNvGrpSpPr/>
          <p:nvPr/>
        </p:nvGrpSpPr>
        <p:grpSpPr>
          <a:xfrm>
            <a:off x="681104" y="1106675"/>
            <a:ext cx="4822769" cy="362857"/>
            <a:chOff x="4366951" y="3598780"/>
            <a:chExt cx="4822769" cy="362857"/>
          </a:xfrm>
        </p:grpSpPr>
        <p:sp>
          <p:nvSpPr>
            <p:cNvPr id="21" name="Down Arrow 11">
              <a:extLst>
                <a:ext uri="{FF2B5EF4-FFF2-40B4-BE49-F238E27FC236}">
                  <a16:creationId xmlns:a16="http://schemas.microsoft.com/office/drawing/2014/main" id="{F201BEA1-F4E1-43A3-8D95-CB92C3DE4F88}"/>
                </a:ext>
              </a:extLst>
            </p:cNvPr>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22" name="TextBox 12">
              <a:extLst>
                <a:ext uri="{FF2B5EF4-FFF2-40B4-BE49-F238E27FC236}">
                  <a16:creationId xmlns:a16="http://schemas.microsoft.com/office/drawing/2014/main" id="{A4B95F63-8D84-470A-AB86-799C199B9B4C}"/>
                </a:ext>
              </a:extLst>
            </p:cNvPr>
            <p:cNvSpPr txBox="1"/>
            <p:nvPr/>
          </p:nvSpPr>
          <p:spPr>
            <a:xfrm>
              <a:off x="4702600" y="3598780"/>
              <a:ext cx="4487120" cy="362857"/>
            </a:xfrm>
            <a:prstGeom prst="rect">
              <a:avLst/>
            </a:prstGeom>
            <a:noFill/>
          </p:spPr>
          <p:txBody>
            <a:bodyPr wrap="square" lIns="0" tIns="0" rIns="0" bIns="0" rtlCol="0">
              <a:noAutofit/>
            </a:bodyPr>
            <a:lstStyle/>
            <a:p>
              <a:r>
                <a:rPr lang="en-GB" sz="2000" dirty="0"/>
                <a:t>Implemented in </a:t>
              </a:r>
              <a:r>
                <a:rPr lang="en-GB" sz="2000" dirty="0" err="1"/>
                <a:t>Matlab</a:t>
              </a:r>
              <a:endParaRPr lang="en-GB" sz="2000" dirty="0"/>
            </a:p>
          </p:txBody>
        </p:sp>
      </p:grpSp>
    </p:spTree>
    <p:extLst>
      <p:ext uri="{BB962C8B-B14F-4D97-AF65-F5344CB8AC3E}">
        <p14:creationId xmlns:p14="http://schemas.microsoft.com/office/powerpoint/2010/main" val="273494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5-Mar-18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12</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a:latin typeface="Suisse Int'l" panose="020B0504000000000000" pitchFamily="34" charset="77"/>
                  </a:rPr>
                  <a:t/>
                </a:r>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sp>
        <p:nvSpPr>
          <p:cNvPr id="14" name="Textfeld 2">
            <a:extLst>
              <a:ext uri="{FF2B5EF4-FFF2-40B4-BE49-F238E27FC236}">
                <a16:creationId xmlns:a16="http://schemas.microsoft.com/office/drawing/2014/main" id="{7CC2B459-1E83-44A7-A943-FF90A123FFD1}"/>
              </a:ext>
            </a:extLst>
          </p:cNvPr>
          <p:cNvSpPr txBox="1"/>
          <p:nvPr/>
        </p:nvSpPr>
        <p:spPr>
          <a:xfrm>
            <a:off x="4237322" y="2454213"/>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880896" y="2828105"/>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873500" y="2828104"/>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animBg="1"/>
      <p:bldP spid="12" grpId="0" animBg="1"/>
      <p:bldP spid="13"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we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245865" y="1756415"/>
            <a:ext cx="3201767" cy="1889988"/>
          </a:xfrm>
          <a:prstGeom prst="rect">
            <a:avLst/>
          </a:prstGeom>
        </p:spPr>
      </p:pic>
      <p:sp>
        <p:nvSpPr>
          <p:cNvPr id="8" name="TextBox 7"/>
          <p:cNvSpPr txBox="1"/>
          <p:nvPr/>
        </p:nvSpPr>
        <p:spPr>
          <a:xfrm>
            <a:off x="6968325" y="2542543"/>
            <a:ext cx="2058536" cy="546458"/>
          </a:xfrm>
          <a:prstGeom prst="rect">
            <a:avLst/>
          </a:prstGeom>
          <a:noFill/>
        </p:spPr>
        <p:txBody>
          <a:bodyPr wrap="square" lIns="0" tIns="0" rIns="0" bIns="0" rtlCol="0">
            <a:noAutofit/>
          </a:bodyPr>
          <a:lstStyle>
            <a:defPPr>
              <a:defRPr lang="en-US"/>
            </a:defPPr>
          </a:lstStyle>
          <a:p>
            <a:r>
              <a:rPr lang="en-GB" i="1" u="sng" dirty="0"/>
              <a:t>We already have</a:t>
            </a:r>
            <a:br>
              <a:rPr lang="en-GB" i="1" u="sng" dirty="0"/>
            </a:br>
            <a:r>
              <a:rPr lang="en-GB" i="1" u="sng" dirty="0"/>
              <a:t>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785719"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597576"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597576" y="2209311"/>
                <a:ext cx="2314349" cy="546458"/>
              </a:xfrm>
              <a:prstGeom prst="rect">
                <a:avLst/>
              </a:prstGeom>
              <a:blipFill>
                <a:blip r:embed="rId6"/>
                <a:stretch>
                  <a:fillRect l="-6053"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14" grpId="0" animBg="1"/>
      <p:bldP spid="15" grpId="0"/>
      <p:bldP spid="16" grpId="0" animBg="1"/>
      <p:bldP spid="17" grpId="0"/>
      <p:bldP spid="19"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5-Mar-18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14</a:t>
            </a:fld>
            <a:endParaRPr lang="en-GB" dirty="0"/>
          </a:p>
        </p:txBody>
      </p:sp>
      <p:sp>
        <p:nvSpPr>
          <p:cNvPr id="6" name="Text Placeholder 5"/>
          <p:cNvSpPr>
            <a:spLocks noGrp="1"/>
          </p:cNvSpPr>
          <p:nvPr>
            <p:ph type="body" idx="14"/>
          </p:nvPr>
        </p:nvSpPr>
        <p:spPr/>
        <p:txBody>
          <a:bodyPr/>
          <a:lstStyle/>
          <a:p>
            <a:endParaRPr lang="en-GB"/>
          </a:p>
        </p:txBody>
      </p:sp>
      <p:pic>
        <p:nvPicPr>
          <p:cNvPr id="7" name="Picture 6"/>
          <p:cNvPicPr>
            <a:picLocks noChangeAspect="1"/>
          </p:cNvPicPr>
          <p:nvPr/>
        </p:nvPicPr>
        <p:blipFill>
          <a:blip r:embed="rId2"/>
          <a:stretch>
            <a:fillRect/>
          </a:stretch>
        </p:blipFill>
        <p:spPr>
          <a:xfrm>
            <a:off x="311730" y="1816663"/>
            <a:ext cx="4377418" cy="3337964"/>
          </a:xfrm>
          <a:prstGeom prst="rect">
            <a:avLst/>
          </a:prstGeom>
        </p:spPr>
      </p:pic>
      <p:pic>
        <p:nvPicPr>
          <p:cNvPr id="8" name="Picture 7"/>
          <p:cNvPicPr>
            <a:picLocks noChangeAspect="1"/>
          </p:cNvPicPr>
          <p:nvPr/>
        </p:nvPicPr>
        <p:blipFill>
          <a:blip r:embed="rId3"/>
          <a:stretch>
            <a:fillRect/>
          </a:stretch>
        </p:blipFill>
        <p:spPr>
          <a:xfrm>
            <a:off x="4589421" y="2447842"/>
            <a:ext cx="4193862" cy="2075606"/>
          </a:xfrm>
          <a:prstGeom prst="rect">
            <a:avLst/>
          </a:prstGeom>
        </p:spPr>
      </p:pic>
      <p:sp>
        <p:nvSpPr>
          <p:cNvPr id="9"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smtClean="0"/>
              <a:t>Instrumentation overview</a:t>
            </a:r>
            <a:endParaRPr lang="en-GB" dirty="0"/>
          </a:p>
        </p:txBody>
      </p:sp>
    </p:spTree>
    <p:extLst>
      <p:ext uri="{BB962C8B-B14F-4D97-AF65-F5344CB8AC3E}">
        <p14:creationId xmlns:p14="http://schemas.microsoft.com/office/powerpoint/2010/main" val="15977352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5-Mar-18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15</a:t>
            </a:fld>
            <a:endParaRPr lang="en-GB" dirty="0"/>
          </a:p>
        </p:txBody>
      </p:sp>
      <p:sp>
        <p:nvSpPr>
          <p:cNvPr id="6" name="Text Placeholder 5"/>
          <p:cNvSpPr>
            <a:spLocks noGrp="1"/>
          </p:cNvSpPr>
          <p:nvPr>
            <p:ph type="body" idx="14"/>
          </p:nvPr>
        </p:nvSpPr>
        <p:spPr/>
        <p:txBody>
          <a:bodyPr/>
          <a:lstStyle/>
          <a:p>
            <a:endParaRPr lang="en-GB"/>
          </a:p>
        </p:txBody>
      </p:sp>
      <p:sp>
        <p:nvSpPr>
          <p:cNvPr id="7"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Inputs</a:t>
            </a:r>
          </a:p>
        </p:txBody>
      </p:sp>
      <p:sp>
        <p:nvSpPr>
          <p:cNvPr id="8" name="Rectangle 10">
            <a:extLst>
              <a:ext uri="{FF2B5EF4-FFF2-40B4-BE49-F238E27FC236}">
                <a16:creationId xmlns:a16="http://schemas.microsoft.com/office/drawing/2014/main" id="{1A5B2275-6FCE-43DC-9B9C-AF0664B55D66}"/>
              </a:ext>
            </a:extLst>
          </p:cNvPr>
          <p:cNvSpPr/>
          <p:nvPr/>
        </p:nvSpPr>
        <p:spPr>
          <a:xfrm>
            <a:off x="802133" y="1434001"/>
            <a:ext cx="7837867" cy="1477328"/>
          </a:xfrm>
          <a:prstGeom prst="rect">
            <a:avLst/>
          </a:prstGeom>
        </p:spPr>
        <p:txBody>
          <a:bodyPr wrap="square">
            <a:spAutoFit/>
          </a:bodyPr>
          <a:lstStyle/>
          <a:p>
            <a:r>
              <a:rPr lang="en-GB" sz="1500" u="sng" dirty="0"/>
              <a:t>Constraints on inputs</a:t>
            </a:r>
            <a:r>
              <a:rPr lang="en-GB" sz="1500" dirty="0"/>
              <a:t>:</a:t>
            </a:r>
          </a:p>
          <a:p>
            <a:pPr marL="285750" indent="-285750">
              <a:buFont typeface="Arial" panose="020B0604020202020204" pitchFamily="34" charset="0"/>
              <a:buChar char="•"/>
            </a:pPr>
            <a:r>
              <a:rPr lang="en-GB" sz="1500" dirty="0"/>
              <a:t>Rate of data acquisition</a:t>
            </a:r>
          </a:p>
          <a:p>
            <a:pPr marL="285750" indent="-285750">
              <a:buFont typeface="Arial" panose="020B0604020202020204" pitchFamily="34" charset="0"/>
              <a:buChar char="•"/>
            </a:pPr>
            <a:r>
              <a:rPr lang="en-GB" sz="1500" dirty="0"/>
              <a:t>Limited resolution on sensors or data acquisition system</a:t>
            </a:r>
          </a:p>
          <a:p>
            <a:pPr marL="285750" indent="-285750">
              <a:buFont typeface="Arial" panose="020B0604020202020204" pitchFamily="34" charset="0"/>
              <a:buChar char="•"/>
            </a:pPr>
            <a:endParaRPr lang="en-GB" sz="1500" dirty="0"/>
          </a:p>
          <a:p>
            <a:pPr marL="285750" indent="-285750">
              <a:buFont typeface="Arial" panose="020B0604020202020204" pitchFamily="34" charset="0"/>
              <a:buChar char="•"/>
            </a:pPr>
            <a:r>
              <a:rPr lang="en-GB" sz="1500" dirty="0"/>
              <a:t>Limited time for each </a:t>
            </a:r>
            <a:r>
              <a:rPr lang="en-GB" sz="1500" dirty="0" err="1"/>
              <a:t>maneuver</a:t>
            </a:r>
            <a:endParaRPr lang="en-GB" sz="1500" dirty="0"/>
          </a:p>
          <a:p>
            <a:pPr marL="285750" indent="-285750">
              <a:buFont typeface="Arial" panose="020B0604020202020204" pitchFamily="34" charset="0"/>
              <a:buChar char="•"/>
            </a:pPr>
            <a:r>
              <a:rPr lang="en-GB" sz="1500" dirty="0"/>
              <a:t>Limitations on how the aircraft can be excited</a:t>
            </a:r>
          </a:p>
        </p:txBody>
      </p:sp>
    </p:spTree>
    <p:extLst>
      <p:ext uri="{BB962C8B-B14F-4D97-AF65-F5344CB8AC3E}">
        <p14:creationId xmlns:p14="http://schemas.microsoft.com/office/powerpoint/2010/main" val="195797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5-Mar-18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16</a:t>
            </a:fld>
            <a:endParaRPr lang="en-GB" dirty="0"/>
          </a:p>
        </p:txBody>
      </p:sp>
      <p:sp>
        <p:nvSpPr>
          <p:cNvPr id="6" name="Text Placeholder 5"/>
          <p:cNvSpPr>
            <a:spLocks noGrp="1"/>
          </p:cNvSpPr>
          <p:nvPr>
            <p:ph type="body" idx="14"/>
          </p:nvPr>
        </p:nvSpPr>
        <p:spPr/>
        <p:txBody>
          <a:bodyPr/>
          <a:lstStyle/>
          <a:p>
            <a:endParaRPr lang="en-GB"/>
          </a:p>
        </p:txBody>
      </p:sp>
      <p:sp>
        <p:nvSpPr>
          <p:cNvPr id="7"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Inputs</a:t>
            </a:r>
          </a:p>
        </p:txBody>
      </p:sp>
      <p:pic>
        <p:nvPicPr>
          <p:cNvPr id="9" name="Picture 8"/>
          <p:cNvPicPr>
            <a:picLocks noChangeAspect="1"/>
          </p:cNvPicPr>
          <p:nvPr/>
        </p:nvPicPr>
        <p:blipFill>
          <a:blip r:embed="rId2"/>
          <a:stretch>
            <a:fillRect/>
          </a:stretch>
        </p:blipFill>
        <p:spPr>
          <a:xfrm>
            <a:off x="1544128" y="1117795"/>
            <a:ext cx="6055744" cy="4929564"/>
          </a:xfrm>
          <a:prstGeom prst="rect">
            <a:avLst/>
          </a:prstGeom>
        </p:spPr>
      </p:pic>
    </p:spTree>
    <p:extLst>
      <p:ext uri="{BB962C8B-B14F-4D97-AF65-F5344CB8AC3E}">
        <p14:creationId xmlns:p14="http://schemas.microsoft.com/office/powerpoint/2010/main" val="26955930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824116" y="19370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6285859" y="3074198"/>
            <a:ext cx="866131" cy="954055"/>
          </a:xfrm>
          <a:prstGeom prst="rect">
            <a:avLst/>
          </a:prstGeom>
          <a:noFill/>
        </p:spPr>
        <p:txBody>
          <a:bodyPr wrap="none" lIns="0" tIns="0" rIns="0" bIns="0" rtlCol="0">
            <a:noAutofit/>
          </a:bodyPr>
          <a:lstStyle/>
          <a:p>
            <a:pPr algn="l"/>
            <a:r>
              <a:rPr lang="en-GB" sz="2200" b="0" i="0" dirty="0">
                <a:latin typeface="Suisse Int'l" panose="020B0504000000000000" pitchFamily="34" charset="77"/>
              </a:rPr>
              <a:t>We have to do it </a:t>
            </a:r>
            <a:r>
              <a:rPr lang="en-GB" sz="2200" b="0" i="0" u="sng" dirty="0">
                <a:latin typeface="Suisse Int'l" panose="020B0504000000000000" pitchFamily="34" charset="77"/>
              </a:rPr>
              <a:t>now</a:t>
            </a:r>
            <a:r>
              <a:rPr lang="en-GB" sz="2200" b="0" i="0" dirty="0">
                <a:latin typeface="Suisse Int'l" panose="020B0504000000000000" pitchFamily="34" charset="77"/>
              </a:rPr>
              <a:t>,</a:t>
            </a:r>
          </a:p>
          <a:p>
            <a:pPr algn="l"/>
            <a:r>
              <a:rPr lang="en-GB" sz="2200" dirty="0">
                <a:latin typeface="Suisse Int'l" panose="020B0504000000000000" pitchFamily="34" charset="77"/>
              </a:rPr>
              <a:t>we are ready </a:t>
            </a:r>
            <a:r>
              <a:rPr lang="en-GB" sz="2200" u="sng" dirty="0">
                <a:latin typeface="Suisse Int'l" panose="020B0504000000000000" pitchFamily="34" charset="77"/>
              </a:rPr>
              <a:t>now</a:t>
            </a:r>
            <a:endParaRPr lang="en-GB" sz="2200" b="0" i="0" u="sng" dirty="0">
              <a:latin typeface="Suisse Int'l" panose="020B0504000000000000" pitchFamily="34" charset="77"/>
            </a:endParaRPr>
          </a:p>
        </p:txBody>
      </p:sp>
      <p:sp>
        <p:nvSpPr>
          <p:cNvPr id="22" name="TextBox 21"/>
          <p:cNvSpPr txBox="1"/>
          <p:nvPr/>
        </p:nvSpPr>
        <p:spPr>
          <a:xfrm>
            <a:off x="470826" y="55165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5" y="2642995"/>
            <a:ext cx="5325331" cy="862406"/>
            <a:chOff x="-2609209" y="1063397"/>
            <a:chExt cx="8420307" cy="862406"/>
          </a:xfrm>
        </p:grpSpPr>
        <p:sp>
          <p:nvSpPr>
            <p:cNvPr id="14" name="Down Arrow 13"/>
            <p:cNvSpPr/>
            <p:nvPr/>
          </p:nvSpPr>
          <p:spPr>
            <a:xfrm rot="16200000">
              <a:off x="-2557405" y="102296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862406"/>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36975"/>
            <a:ext cx="5325011" cy="534824"/>
            <a:chOff x="-2634608" y="1183517"/>
            <a:chExt cx="8419803" cy="534824"/>
          </a:xfrm>
        </p:grpSpPr>
        <p:sp>
          <p:nvSpPr>
            <p:cNvPr id="17" name="Down Arrow 16"/>
            <p:cNvSpPr/>
            <p:nvPr/>
          </p:nvSpPr>
          <p:spPr>
            <a:xfrm rot="16200000">
              <a:off x="-2582804" y="113667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needed 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87274"/>
            <a:ext cx="5310450"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5" y="3620877"/>
            <a:ext cx="5294387" cy="600622"/>
            <a:chOff x="-2609209" y="1033842"/>
            <a:chExt cx="8371380" cy="600622"/>
          </a:xfrm>
        </p:grpSpPr>
        <p:sp>
          <p:nvSpPr>
            <p:cNvPr id="24" name="Down Arrow 23"/>
            <p:cNvSpPr/>
            <p:nvPr/>
          </p:nvSpPr>
          <p:spPr>
            <a:xfrm rot="16200000">
              <a:off x="-2557405" y="9954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32324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5" y="1921459"/>
            <a:ext cx="5325331" cy="606060"/>
            <a:chOff x="-2609209" y="1055723"/>
            <a:chExt cx="8420308" cy="606060"/>
          </a:xfrm>
        </p:grpSpPr>
        <p:sp>
          <p:nvSpPr>
            <p:cNvPr id="42" name="Down Arrow 41"/>
            <p:cNvSpPr/>
            <p:nvPr/>
          </p:nvSpPr>
          <p:spPr>
            <a:xfrm rot="16200000">
              <a:off x="-2557405" y="10039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developed now using </a:t>
              </a:r>
              <a:br>
                <a:rPr lang="en-US" dirty="0"/>
              </a:br>
              <a:r>
                <a:rPr lang="en-US" u="sng" dirty="0"/>
                <a:t>P2 flight test data</a:t>
              </a:r>
            </a:p>
          </p:txBody>
        </p:sp>
      </p:grpSp>
    </p:spTree>
    <p:extLst>
      <p:ext uri="{BB962C8B-B14F-4D97-AF65-F5344CB8AC3E}">
        <p14:creationId xmlns:p14="http://schemas.microsoft.com/office/powerpoint/2010/main" val="275669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u="sng"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u="sng"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a:t>Availability from April onwards</a:t>
              </a:r>
            </a:p>
          </p:txBody>
        </p:sp>
      </p:grpSp>
    </p:spTree>
    <p:extLst>
      <p:ext uri="{BB962C8B-B14F-4D97-AF65-F5344CB8AC3E}">
        <p14:creationId xmlns:p14="http://schemas.microsoft.com/office/powerpoint/2010/main" val="269851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Next steps – Near future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grpSp>
        <p:nvGrpSpPr>
          <p:cNvPr id="13" name="Group 12"/>
          <p:cNvGrpSpPr/>
          <p:nvPr/>
        </p:nvGrpSpPr>
        <p:grpSpPr>
          <a:xfrm>
            <a:off x="504000" y="1023271"/>
            <a:ext cx="8041286" cy="1269991"/>
            <a:chOff x="-2609209" y="1063398"/>
            <a:chExt cx="8420307" cy="1450704"/>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8"/>
              <a:ext cx="7909259" cy="1450704"/>
            </a:xfrm>
            <a:prstGeom prst="rect">
              <a:avLst/>
            </a:prstGeom>
            <a:noFill/>
          </p:spPr>
          <p:txBody>
            <a:bodyPr wrap="square" lIns="0" tIns="0" rIns="0" bIns="0" rtlCol="0">
              <a:noAutofit/>
            </a:bodyPr>
            <a:lstStyle/>
            <a:p>
              <a:r>
                <a:rPr lang="en-US" dirty="0"/>
                <a:t>Perform </a:t>
              </a:r>
              <a:r>
                <a:rPr lang="en-US" u="sng" dirty="0"/>
                <a:t>first approach System ID</a:t>
              </a:r>
              <a:r>
                <a:rPr lang="en-US" dirty="0"/>
                <a:t> on </a:t>
              </a:r>
              <a:r>
                <a:rPr lang="en-US" dirty="0" err="1"/>
                <a:t>FlightLab</a:t>
              </a:r>
              <a:r>
                <a:rPr lang="en-US" dirty="0"/>
                <a:t>:</a:t>
              </a:r>
            </a:p>
            <a:p>
              <a:pPr marL="742950" lvl="1" indent="-285750">
                <a:buFont typeface="Arial" panose="020B0604020202020204" pitchFamily="34" charset="0"/>
                <a:buChar char="•"/>
              </a:pPr>
              <a:r>
                <a:rPr lang="en-US" dirty="0"/>
                <a:t>Rigid body System ID framework </a:t>
              </a:r>
            </a:p>
            <a:p>
              <a:pPr marL="742950" lvl="1" indent="-285750">
                <a:buFont typeface="Arial" panose="020B0604020202020204" pitchFamily="34" charset="0"/>
                <a:buChar char="•"/>
              </a:pPr>
              <a:r>
                <a:rPr lang="en-US" dirty="0" err="1"/>
                <a:t>FlightLab</a:t>
              </a:r>
              <a:r>
                <a:rPr lang="en-US" dirty="0"/>
                <a:t> linearized model </a:t>
              </a:r>
            </a:p>
            <a:p>
              <a:pPr marL="742950" lvl="1" indent="-285750">
                <a:buFont typeface="Arial" panose="020B0604020202020204" pitchFamily="34" charset="0"/>
                <a:buChar char="•"/>
              </a:pPr>
              <a:r>
                <a:rPr lang="en-US" dirty="0"/>
                <a:t>Inclusion of simulated disturbances in the measurements</a:t>
              </a:r>
            </a:p>
          </p:txBody>
        </p:sp>
      </p:grpSp>
      <p:grpSp>
        <p:nvGrpSpPr>
          <p:cNvPr id="18" name="Group 17"/>
          <p:cNvGrpSpPr/>
          <p:nvPr/>
        </p:nvGrpSpPr>
        <p:grpSpPr>
          <a:xfrm>
            <a:off x="503999" y="2246758"/>
            <a:ext cx="8041286" cy="2239340"/>
            <a:chOff x="-2609209" y="1092426"/>
            <a:chExt cx="8420307" cy="2239340"/>
          </a:xfrm>
        </p:grpSpPr>
        <p:sp>
          <p:nvSpPr>
            <p:cNvPr id="19" name="Down Arrow 18"/>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2098161" y="1092426"/>
              <a:ext cx="7909259" cy="2239340"/>
            </a:xfrm>
            <a:prstGeom prst="rect">
              <a:avLst/>
            </a:prstGeom>
            <a:noFill/>
          </p:spPr>
          <p:txBody>
            <a:bodyPr wrap="square" lIns="0" tIns="0" rIns="0" bIns="0" rtlCol="0">
              <a:noAutofit/>
            </a:bodyPr>
            <a:lstStyle/>
            <a:p>
              <a:r>
                <a:rPr lang="en-US" dirty="0"/>
                <a:t>Develop a System ID framework suitable for </a:t>
              </a:r>
              <a:r>
                <a:rPr lang="en-US" u="sng" dirty="0"/>
                <a:t>real flight test data</a:t>
              </a:r>
              <a:r>
                <a:rPr lang="en-US" dirty="0"/>
                <a:t>:</a:t>
              </a:r>
            </a:p>
            <a:p>
              <a:pPr marL="742950" lvl="1" indent="-285750">
                <a:buFont typeface="Arial" panose="020B0604020202020204" pitchFamily="34" charset="0"/>
                <a:buChar char="•"/>
              </a:pPr>
              <a:r>
                <a:rPr lang="en-US" dirty="0"/>
                <a:t>Rigid body System ID framework</a:t>
              </a:r>
            </a:p>
            <a:p>
              <a:pPr marL="742950" lvl="1" indent="-285750">
                <a:buFont typeface="Arial" panose="020B0604020202020204" pitchFamily="34" charset="0"/>
                <a:buChar char="•"/>
              </a:pPr>
              <a:r>
                <a:rPr lang="en-US" dirty="0"/>
                <a:t>Use of </a:t>
              </a:r>
              <a:r>
                <a:rPr lang="en-US" u="sng" dirty="0"/>
                <a:t>P2 flight test data </a:t>
              </a:r>
              <a:r>
                <a:rPr lang="en-US" dirty="0"/>
                <a:t>if suitable</a:t>
              </a:r>
            </a:p>
            <a:p>
              <a:pPr marL="742950" lvl="1" indent="-285750">
                <a:buFont typeface="Arial" panose="020B0604020202020204" pitchFamily="34" charset="0"/>
                <a:buChar char="•"/>
              </a:pPr>
              <a:r>
                <a:rPr lang="en-US" dirty="0"/>
                <a:t>Assessment of </a:t>
              </a:r>
              <a:r>
                <a:rPr lang="en-US" u="sng" dirty="0"/>
                <a:t>handling qualities issues</a:t>
              </a:r>
            </a:p>
            <a:p>
              <a:pPr marL="742950" lvl="1" indent="-285750">
                <a:buFont typeface="Arial" panose="020B0604020202020204" pitchFamily="34" charset="0"/>
                <a:buChar char="•"/>
              </a:pPr>
              <a:r>
                <a:rPr lang="en-US" dirty="0"/>
                <a:t>Inclusion of aeroelastic effects</a:t>
              </a:r>
            </a:p>
            <a:p>
              <a:pPr marL="742950" lvl="1" indent="-285750">
                <a:buFont typeface="Arial" panose="020B0604020202020204" pitchFamily="34" charset="0"/>
                <a:buChar char="•"/>
              </a:pPr>
              <a:r>
                <a:rPr lang="en-US" dirty="0"/>
                <a:t>Provide dynamic model of P2 suitable for:</a:t>
              </a:r>
            </a:p>
            <a:p>
              <a:pPr marL="1200150" lvl="2" indent="-285750">
                <a:buFont typeface="Courier New" panose="02070309020205020404" pitchFamily="49" charset="0"/>
                <a:buChar char="o"/>
              </a:pPr>
              <a:r>
                <a:rPr lang="en-US" u="sng" dirty="0"/>
                <a:t>FCS design</a:t>
              </a:r>
            </a:p>
            <a:p>
              <a:pPr marL="1200150" lvl="2" indent="-285750">
                <a:buFont typeface="Courier New" panose="02070309020205020404" pitchFamily="49" charset="0"/>
                <a:buChar char="o"/>
              </a:pPr>
              <a:r>
                <a:rPr lang="en-US" u="sng" dirty="0"/>
                <a:t>Simulator development</a:t>
              </a:r>
            </a:p>
          </p:txBody>
        </p:sp>
      </p:grpSp>
      <p:grpSp>
        <p:nvGrpSpPr>
          <p:cNvPr id="12" name="Group 17">
            <a:extLst>
              <a:ext uri="{FF2B5EF4-FFF2-40B4-BE49-F238E27FC236}">
                <a16:creationId xmlns:a16="http://schemas.microsoft.com/office/drawing/2014/main" id="{37E67E10-ADB7-4C02-B2F9-B02365F8A034}"/>
              </a:ext>
            </a:extLst>
          </p:cNvPr>
          <p:cNvGrpSpPr/>
          <p:nvPr/>
        </p:nvGrpSpPr>
        <p:grpSpPr>
          <a:xfrm>
            <a:off x="503998" y="4555706"/>
            <a:ext cx="6834458" cy="1450704"/>
            <a:chOff x="-2609209" y="1063398"/>
            <a:chExt cx="7954035" cy="1450704"/>
          </a:xfrm>
        </p:grpSpPr>
        <p:sp>
          <p:nvSpPr>
            <p:cNvPr id="16" name="Down Arrow 18">
              <a:extLst>
                <a:ext uri="{FF2B5EF4-FFF2-40B4-BE49-F238E27FC236}">
                  <a16:creationId xmlns:a16="http://schemas.microsoft.com/office/drawing/2014/main" id="{4F28DC38-A8C6-42BE-88B3-E53253963E83}"/>
                </a:ext>
              </a:extLst>
            </p:cNvPr>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9">
              <a:extLst>
                <a:ext uri="{FF2B5EF4-FFF2-40B4-BE49-F238E27FC236}">
                  <a16:creationId xmlns:a16="http://schemas.microsoft.com/office/drawing/2014/main" id="{276D1A12-0B28-474C-8E6A-C5F8CD84E4DE}"/>
                </a:ext>
              </a:extLst>
            </p:cNvPr>
            <p:cNvSpPr txBox="1"/>
            <p:nvPr/>
          </p:nvSpPr>
          <p:spPr>
            <a:xfrm>
              <a:off x="-2098161" y="1063398"/>
              <a:ext cx="7442987" cy="1450704"/>
            </a:xfrm>
            <a:prstGeom prst="rect">
              <a:avLst/>
            </a:prstGeom>
            <a:noFill/>
          </p:spPr>
          <p:txBody>
            <a:bodyPr wrap="square" lIns="0" tIns="0" rIns="0" bIns="0" rtlCol="0">
              <a:noAutofit/>
            </a:bodyPr>
            <a:lstStyle/>
            <a:p>
              <a:r>
                <a:rPr lang="en-US" dirty="0"/>
                <a:t>Assist </a:t>
              </a:r>
              <a:r>
                <a:rPr lang="en-US" u="sng" dirty="0"/>
                <a:t>P3 flight envelope expansion</a:t>
              </a:r>
              <a:r>
                <a:rPr lang="en-US" dirty="0"/>
                <a:t> in Sicily:</a:t>
              </a:r>
            </a:p>
            <a:p>
              <a:pPr marL="742950" lvl="1" indent="-285750">
                <a:buFont typeface="Arial" panose="020B0604020202020204" pitchFamily="34" charset="0"/>
                <a:buChar char="•"/>
              </a:pPr>
              <a:r>
                <a:rPr lang="en-US" dirty="0"/>
                <a:t>Developed System ID framework could be ready to:</a:t>
              </a:r>
            </a:p>
            <a:p>
              <a:pPr marL="1200150" lvl="2" indent="-285750">
                <a:buFont typeface="Courier New" panose="02070309020205020404" pitchFamily="49" charset="0"/>
                <a:buChar char="o"/>
              </a:pPr>
              <a:r>
                <a:rPr lang="en-GB" dirty="0"/>
                <a:t>Perform </a:t>
              </a:r>
              <a:r>
                <a:rPr lang="en-GB" u="sng" dirty="0"/>
                <a:t>post-flight analysis</a:t>
              </a:r>
              <a:r>
                <a:rPr lang="en-GB" dirty="0"/>
                <a:t> for accurate parameter estimation</a:t>
              </a:r>
            </a:p>
            <a:p>
              <a:pPr marL="1200150" lvl="2" indent="-285750">
                <a:buFont typeface="Courier New" panose="02070309020205020404" pitchFamily="49" charset="0"/>
                <a:buChar char="o"/>
              </a:pPr>
              <a:r>
                <a:rPr lang="en-US" u="sng" dirty="0"/>
                <a:t>Real-time dynamic modelling</a:t>
              </a:r>
            </a:p>
            <a:p>
              <a:pPr marL="742950" lvl="1" indent="-285750">
                <a:buFont typeface="Arial" panose="020B0604020202020204" pitchFamily="34" charset="0"/>
                <a:buChar char="•"/>
              </a:pPr>
              <a:r>
                <a:rPr lang="en-US" dirty="0"/>
                <a:t>Address </a:t>
              </a:r>
              <a:r>
                <a:rPr lang="en-US" u="sng" dirty="0"/>
                <a:t>handling qualities issues</a:t>
              </a:r>
            </a:p>
          </p:txBody>
        </p:sp>
      </p:grpSp>
      <p:sp>
        <p:nvSpPr>
          <p:cNvPr id="21" name="Geschweifte Klammer rechts 20">
            <a:extLst>
              <a:ext uri="{FF2B5EF4-FFF2-40B4-BE49-F238E27FC236}">
                <a16:creationId xmlns:a16="http://schemas.microsoft.com/office/drawing/2014/main" id="{BB293318-1F96-4654-86F1-5BD4C21409B3}"/>
              </a:ext>
            </a:extLst>
          </p:cNvPr>
          <p:cNvSpPr/>
          <p:nvPr/>
        </p:nvSpPr>
        <p:spPr>
          <a:xfrm>
            <a:off x="7008256" y="1023272"/>
            <a:ext cx="330200" cy="3355480"/>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8" name="Gruppieren 7">
            <a:extLst>
              <a:ext uri="{FF2B5EF4-FFF2-40B4-BE49-F238E27FC236}">
                <a16:creationId xmlns:a16="http://schemas.microsoft.com/office/drawing/2014/main" id="{D278B3F5-BCAB-419B-BAF1-3A43490F7D9D}"/>
              </a:ext>
            </a:extLst>
          </p:cNvPr>
          <p:cNvGrpSpPr/>
          <p:nvPr/>
        </p:nvGrpSpPr>
        <p:grpSpPr>
          <a:xfrm>
            <a:off x="7612597" y="2000809"/>
            <a:ext cx="866131" cy="1230828"/>
            <a:chOff x="7517347" y="1762994"/>
            <a:chExt cx="866131" cy="1230828"/>
          </a:xfrm>
        </p:grpSpPr>
        <p:sp>
          <p:nvSpPr>
            <p:cNvPr id="22" name="Textfeld 21">
              <a:extLst>
                <a:ext uri="{FF2B5EF4-FFF2-40B4-BE49-F238E27FC236}">
                  <a16:creationId xmlns:a16="http://schemas.microsoft.com/office/drawing/2014/main" id="{E5729282-236D-4B3A-9070-4346911971D5}"/>
                </a:ext>
              </a:extLst>
            </p:cNvPr>
            <p:cNvSpPr txBox="1"/>
            <p:nvPr/>
          </p:nvSpPr>
          <p:spPr>
            <a:xfrm>
              <a:off x="7517347" y="1762994"/>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April</a:t>
              </a:r>
              <a:endParaRPr lang="en-GB" b="0" i="0" u="sng" dirty="0">
                <a:latin typeface="Suisse Int'l" panose="020B0504000000000000" pitchFamily="34" charset="77"/>
              </a:endParaRPr>
            </a:p>
          </p:txBody>
        </p:sp>
        <p:sp>
          <p:nvSpPr>
            <p:cNvPr id="23" name="Textfeld 22">
              <a:extLst>
                <a:ext uri="{FF2B5EF4-FFF2-40B4-BE49-F238E27FC236}">
                  <a16:creationId xmlns:a16="http://schemas.microsoft.com/office/drawing/2014/main" id="{0970DF39-C233-4B86-A985-487E1D2BB647}"/>
                </a:ext>
              </a:extLst>
            </p:cNvPr>
            <p:cNvSpPr txBox="1"/>
            <p:nvPr/>
          </p:nvSpPr>
          <p:spPr>
            <a:xfrm>
              <a:off x="7517347" y="2527416"/>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Beginning of </a:t>
              </a:r>
              <a:br>
                <a:rPr lang="en-GB" b="0" i="0" dirty="0">
                  <a:latin typeface="Suisse Int'l" panose="020B0504000000000000" pitchFamily="34" charset="77"/>
                </a:rPr>
              </a:br>
              <a:r>
                <a:rPr lang="en-GB" b="0" i="0" dirty="0">
                  <a:latin typeface="Suisse Int'l" panose="020B0504000000000000" pitchFamily="34" charset="77"/>
                </a:rPr>
                <a:t>summer</a:t>
              </a:r>
              <a:endParaRPr lang="en-GB" b="0" i="0" u="sng" dirty="0">
                <a:latin typeface="Suisse Int'l" panose="020B0504000000000000" pitchFamily="34" charset="77"/>
              </a:endParaRPr>
            </a:p>
          </p:txBody>
        </p:sp>
        <p:cxnSp>
          <p:nvCxnSpPr>
            <p:cNvPr id="6" name="Gerade Verbindung mit Pfeil 5">
              <a:extLst>
                <a:ext uri="{FF2B5EF4-FFF2-40B4-BE49-F238E27FC236}">
                  <a16:creationId xmlns:a16="http://schemas.microsoft.com/office/drawing/2014/main" id="{9995D219-93C4-48A0-9F46-6D21DCE03251}"/>
                </a:ext>
              </a:extLst>
            </p:cNvPr>
            <p:cNvCxnSpPr/>
            <p:nvPr/>
          </p:nvCxnSpPr>
          <p:spPr>
            <a:xfrm>
              <a:off x="7950412" y="2114550"/>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E2DEA964-202E-4A93-9AEC-48D32746D7DF}"/>
              </a:ext>
            </a:extLst>
          </p:cNvPr>
          <p:cNvGrpSpPr/>
          <p:nvPr/>
        </p:nvGrpSpPr>
        <p:grpSpPr>
          <a:xfrm>
            <a:off x="7608482" y="4499807"/>
            <a:ext cx="869140" cy="1470611"/>
            <a:chOff x="7650000" y="1718020"/>
            <a:chExt cx="869140" cy="1470611"/>
          </a:xfrm>
        </p:grpSpPr>
        <p:sp>
          <p:nvSpPr>
            <p:cNvPr id="25" name="Textfeld 24">
              <a:extLst>
                <a:ext uri="{FF2B5EF4-FFF2-40B4-BE49-F238E27FC236}">
                  <a16:creationId xmlns:a16="http://schemas.microsoft.com/office/drawing/2014/main" id="{5D521513-9F8B-42F1-9B68-CF1527650171}"/>
                </a:ext>
              </a:extLst>
            </p:cNvPr>
            <p:cNvSpPr txBox="1"/>
            <p:nvPr/>
          </p:nvSpPr>
          <p:spPr>
            <a:xfrm>
              <a:off x="7650000" y="1718020"/>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Beginning of </a:t>
              </a:r>
              <a:br>
                <a:rPr lang="en-GB" b="0" i="0" dirty="0">
                  <a:latin typeface="Suisse Int'l" panose="020B0504000000000000" pitchFamily="34" charset="77"/>
                </a:rPr>
              </a:br>
              <a:r>
                <a:rPr lang="en-GB" b="0" i="0" dirty="0">
                  <a:latin typeface="Suisse Int'l" panose="020B0504000000000000" pitchFamily="34" charset="77"/>
                </a:rPr>
                <a:t>summer</a:t>
              </a:r>
              <a:endParaRPr lang="en-GB" b="0" i="0" u="sng" dirty="0">
                <a:latin typeface="Suisse Int'l" panose="020B0504000000000000" pitchFamily="34" charset="77"/>
              </a:endParaRPr>
            </a:p>
          </p:txBody>
        </p:sp>
        <p:cxnSp>
          <p:nvCxnSpPr>
            <p:cNvPr id="26" name="Gerade Verbindung mit Pfeil 25">
              <a:extLst>
                <a:ext uri="{FF2B5EF4-FFF2-40B4-BE49-F238E27FC236}">
                  <a16:creationId xmlns:a16="http://schemas.microsoft.com/office/drawing/2014/main" id="{A934BE6C-29A6-4169-96A9-597BF9BCF21A}"/>
                </a:ext>
              </a:extLst>
            </p:cNvPr>
            <p:cNvCxnSpPr/>
            <p:nvPr/>
          </p:nvCxnSpPr>
          <p:spPr>
            <a:xfrm>
              <a:off x="8079648" y="2393553"/>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CD755712-6ADB-4148-8508-82A936A36BB7}"/>
                </a:ext>
              </a:extLst>
            </p:cNvPr>
            <p:cNvSpPr txBox="1"/>
            <p:nvPr/>
          </p:nvSpPr>
          <p:spPr>
            <a:xfrm>
              <a:off x="7653009" y="2722225"/>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a:t>
              </a:r>
              <a:endParaRPr lang="en-GB" b="0" i="0" u="sng" dirty="0">
                <a:latin typeface="Suisse Int'l" panose="020B0504000000000000" pitchFamily="34" charset="77"/>
              </a:endParaRPr>
            </a:p>
          </p:txBody>
        </p:sp>
      </p:grpSp>
      <p:sp>
        <p:nvSpPr>
          <p:cNvPr id="27" name="Geschweifte Klammer rechts 26">
            <a:extLst>
              <a:ext uri="{FF2B5EF4-FFF2-40B4-BE49-F238E27FC236}">
                <a16:creationId xmlns:a16="http://schemas.microsoft.com/office/drawing/2014/main" id="{58886161-0FB1-40B1-A52F-263905B1099A}"/>
              </a:ext>
            </a:extLst>
          </p:cNvPr>
          <p:cNvSpPr/>
          <p:nvPr/>
        </p:nvSpPr>
        <p:spPr>
          <a:xfrm>
            <a:off x="7008256" y="4555706"/>
            <a:ext cx="330200" cy="1627658"/>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143546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First steps, using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3" name="Picture 2"/>
          <p:cNvPicPr>
            <a:picLocks noChangeAspect="1"/>
          </p:cNvPicPr>
          <p:nvPr/>
        </p:nvPicPr>
        <p:blipFill>
          <a:blip r:embed="rId3"/>
          <a:stretch>
            <a:fillRect/>
          </a:stretch>
        </p:blipFill>
        <p:spPr>
          <a:xfrm>
            <a:off x="338830" y="1225874"/>
            <a:ext cx="4110340" cy="3042796"/>
          </a:xfrm>
          <a:prstGeom prst="rect">
            <a:avLst/>
          </a:prstGeom>
        </p:spPr>
      </p:pic>
      <p:pic>
        <p:nvPicPr>
          <p:cNvPr id="6" name="Picture 5"/>
          <p:cNvPicPr>
            <a:picLocks noChangeAspect="1"/>
          </p:cNvPicPr>
          <p:nvPr/>
        </p:nvPicPr>
        <p:blipFill>
          <a:blip r:embed="rId4"/>
          <a:stretch>
            <a:fillRect/>
          </a:stretch>
        </p:blipFill>
        <p:spPr>
          <a:xfrm>
            <a:off x="5007033" y="1225872"/>
            <a:ext cx="3743562" cy="3042798"/>
          </a:xfrm>
          <a:prstGeom prst="rect">
            <a:avLst/>
          </a:prstGeom>
        </p:spPr>
      </p:pic>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68C20794-A5CF-41B9-A4CA-AF6B2594D4BF}"/>
                  </a:ext>
                </a:extLst>
              </p:cNvPr>
              <p:cNvSpPr txBox="1"/>
              <p:nvPr/>
            </p:nvSpPr>
            <p:spPr>
              <a:xfrm>
                <a:off x="3753651" y="5095988"/>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8" name="Textfeld 7">
                <a:extLst>
                  <a:ext uri="{FF2B5EF4-FFF2-40B4-BE49-F238E27FC236}">
                    <a16:creationId xmlns:a16="http://schemas.microsoft.com/office/drawing/2014/main" id="{68C20794-A5CF-41B9-A4CA-AF6B2594D4BF}"/>
                  </a:ext>
                </a:extLst>
              </p:cNvPr>
              <p:cNvSpPr txBox="1">
                <a:spLocks noRot="1" noChangeAspect="1" noMove="1" noResize="1" noEditPoints="1" noAdjustHandles="1" noChangeArrowheads="1" noChangeShapeType="1" noTextEdit="1"/>
              </p:cNvSpPr>
              <p:nvPr/>
            </p:nvSpPr>
            <p:spPr>
              <a:xfrm>
                <a:off x="3753651" y="5095988"/>
                <a:ext cx="1911462" cy="872638"/>
              </a:xfrm>
              <a:prstGeom prst="rect">
                <a:avLst/>
              </a:prstGeom>
              <a:blipFill>
                <a:blip r:embed="rId5"/>
                <a:stretch>
                  <a:fillRect/>
                </a:stretch>
              </a:blipFill>
              <a:ln>
                <a:noFill/>
              </a:ln>
            </p:spPr>
            <p:txBody>
              <a:bodyPr/>
              <a:lstStyle/>
              <a:p>
                <a:r>
                  <a:rPr lang="en-GB">
                    <a:noFill/>
                  </a:rPr>
                  <a:t> </a:t>
                </a:r>
              </a:p>
            </p:txBody>
          </p:sp>
        </mc:Fallback>
      </mc:AlternateContent>
      <p:sp>
        <p:nvSpPr>
          <p:cNvPr id="9" name="Left Brace 8">
            <a:extLst>
              <a:ext uri="{FF2B5EF4-FFF2-40B4-BE49-F238E27FC236}">
                <a16:creationId xmlns:a16="http://schemas.microsoft.com/office/drawing/2014/main" id="{3092CD23-F900-4122-916F-BCBC9DB4F6A1}"/>
              </a:ext>
            </a:extLst>
          </p:cNvPr>
          <p:cNvSpPr/>
          <p:nvPr/>
        </p:nvSpPr>
        <p:spPr>
          <a:xfrm>
            <a:off x="5935553" y="4595846"/>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19">
            <a:extLst>
              <a:ext uri="{FF2B5EF4-FFF2-40B4-BE49-F238E27FC236}">
                <a16:creationId xmlns:a16="http://schemas.microsoft.com/office/drawing/2014/main" id="{200901BF-D645-4058-AB88-F99966B14FB4}"/>
              </a:ext>
            </a:extLst>
          </p:cNvPr>
          <p:cNvSpPr txBox="1"/>
          <p:nvPr/>
        </p:nvSpPr>
        <p:spPr>
          <a:xfrm>
            <a:off x="6238482" y="4591648"/>
            <a:ext cx="2061808" cy="1129006"/>
          </a:xfrm>
          <a:prstGeom prst="rect">
            <a:avLst/>
          </a:prstGeom>
          <a:noFill/>
        </p:spPr>
        <p:txBody>
          <a:bodyPr wrap="square" lIns="0" tIns="0" rIns="0" bIns="0" rtlCol="0" anchor="ctr">
            <a:noAutofit/>
          </a:bodyPr>
          <a:lstStyle/>
          <a:p>
            <a:endParaRPr lang="en-US" sz="2400" dirty="0"/>
          </a:p>
          <a:p>
            <a:pPr marL="285750" indent="-285750">
              <a:buFont typeface="Arial" panose="020B0604020202020204" pitchFamily="34" charset="0"/>
              <a:buChar char="•"/>
            </a:pPr>
            <a:r>
              <a:rPr lang="en-US" sz="2400" dirty="0"/>
              <a:t>73 states</a:t>
            </a:r>
          </a:p>
          <a:p>
            <a:pPr marL="285750" indent="-285750">
              <a:buFont typeface="Arial" panose="020B0604020202020204" pitchFamily="34" charset="0"/>
              <a:buChar char="•"/>
            </a:pPr>
            <a:r>
              <a:rPr lang="en-US" sz="2400" dirty="0"/>
              <a:t>6 outputs</a:t>
            </a:r>
          </a:p>
          <a:p>
            <a:pPr marL="285750" indent="-285750">
              <a:buFont typeface="Arial" panose="020B0604020202020204" pitchFamily="34" charset="0"/>
              <a:buChar char="•"/>
            </a:pPr>
            <a:r>
              <a:rPr lang="en-US" sz="2400" dirty="0"/>
              <a:t>4 inputs</a:t>
            </a:r>
          </a:p>
        </p:txBody>
      </p:sp>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866B3506-BA7F-42F3-94AB-BB7E32F71912}"/>
                  </a:ext>
                </a:extLst>
              </p:cNvPr>
              <p:cNvSpPr txBox="1"/>
              <p:nvPr/>
            </p:nvSpPr>
            <p:spPr>
              <a:xfrm>
                <a:off x="817800" y="4226597"/>
                <a:ext cx="2366329" cy="1990241"/>
              </a:xfrm>
              <a:prstGeom prst="rect">
                <a:avLst/>
              </a:prstGeom>
              <a:noFill/>
            </p:spPr>
            <p:txBody>
              <a:bodyPr wrap="square" lIns="0" tIns="0" rIns="0" bIns="0" rtlCol="0">
                <a:noAutofit/>
              </a:bodyPr>
              <a:lstStyle/>
              <a:p>
                <a:endParaRPr lang="en-US" sz="2400" dirty="0"/>
              </a:p>
              <a:p>
                <a:pPr marL="285750" indent="-285750">
                  <a:buFont typeface="Arial" panose="020B0604020202020204" pitchFamily="34" charset="0"/>
                  <a:buChar char="•"/>
                </a:pPr>
                <a:r>
                  <a:rPr lang="en-US" sz="2400" dirty="0" err="1"/>
                  <a:t>fwd</a:t>
                </a:r>
                <a:r>
                  <a:rPr lang="en-US" sz="2400" dirty="0"/>
                  <a:t> level flight </a:t>
                </a:r>
              </a:p>
              <a:p>
                <a:pPr marL="285750" indent="-285750">
                  <a:buFont typeface="Arial" panose="020B0604020202020204" pitchFamily="34" charset="0"/>
                  <a:buChar char="•"/>
                </a:pPr>
                <a:r>
                  <a:rPr lang="en-US" sz="2400" dirty="0"/>
                  <a:t>147 </a:t>
                </a:r>
                <a:r>
                  <a:rPr lang="en-US" sz="2400" dirty="0" err="1"/>
                  <a:t>kts</a:t>
                </a:r>
                <a:endParaRPr lang="en-US" sz="2400" dirty="0"/>
              </a:p>
              <a:p>
                <a:pPr marL="285750" indent="-285750">
                  <a:buFont typeface="Arial" panose="020B0604020202020204" pitchFamily="34" charset="0"/>
                  <a:buChar char="•"/>
                </a:pPr>
                <a:r>
                  <a:rPr lang="en-US" sz="2400" dirty="0"/>
                  <a:t>2800 kg</a:t>
                </a:r>
              </a:p>
              <a:p>
                <a:pPr marL="285750" indent="-285750">
                  <a:buFont typeface="Arial" panose="020B0604020202020204" pitchFamily="34" charset="0"/>
                  <a:buChar char="•"/>
                </a:pPr>
                <a14:m>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𝑐𝑔</m:t>
                        </m:r>
                      </m:sub>
                    </m:sSub>
                  </m:oMath>
                </a14:m>
                <a:r>
                  <a:rPr lang="en-US" sz="2400" dirty="0"/>
                  <a:t> = 3.37m</a:t>
                </a:r>
              </a:p>
            </p:txBody>
          </p:sp>
        </mc:Choice>
        <mc:Fallback xmlns="">
          <p:sp>
            <p:nvSpPr>
              <p:cNvPr id="12" name="TextBox 19">
                <a:extLst>
                  <a:ext uri="{FF2B5EF4-FFF2-40B4-BE49-F238E27FC236}">
                    <a16:creationId xmlns:a16="http://schemas.microsoft.com/office/drawing/2014/main" id="{866B3506-BA7F-42F3-94AB-BB7E32F71912}"/>
                  </a:ext>
                </a:extLst>
              </p:cNvPr>
              <p:cNvSpPr txBox="1">
                <a:spLocks noRot="1" noChangeAspect="1" noMove="1" noResize="1" noEditPoints="1" noAdjustHandles="1" noChangeArrowheads="1" noChangeShapeType="1" noTextEdit="1"/>
              </p:cNvSpPr>
              <p:nvPr/>
            </p:nvSpPr>
            <p:spPr>
              <a:xfrm>
                <a:off x="817800" y="4226597"/>
                <a:ext cx="2366329" cy="1990241"/>
              </a:xfrm>
              <a:prstGeom prst="rect">
                <a:avLst/>
              </a:prstGeom>
              <a:blipFill>
                <a:blip r:embed="rId6"/>
                <a:stretch>
                  <a:fillRect l="-7216" b="-1529"/>
                </a:stretch>
              </a:blipFill>
            </p:spPr>
            <p:txBody>
              <a:bodyPr/>
              <a:lstStyle/>
              <a:p>
                <a:r>
                  <a:rPr lang="en-GB">
                    <a:noFill/>
                  </a:rPr>
                  <a:t> </a:t>
                </a:r>
              </a:p>
            </p:txBody>
          </p:sp>
        </mc:Fallback>
      </mc:AlternateContent>
      <p:sp>
        <p:nvSpPr>
          <p:cNvPr id="13" name="Left Brace 8">
            <a:extLst>
              <a:ext uri="{FF2B5EF4-FFF2-40B4-BE49-F238E27FC236}">
                <a16:creationId xmlns:a16="http://schemas.microsoft.com/office/drawing/2014/main" id="{7B9FDD9E-95E7-4D5B-8402-6B9B08D54888}"/>
              </a:ext>
            </a:extLst>
          </p:cNvPr>
          <p:cNvSpPr/>
          <p:nvPr/>
        </p:nvSpPr>
        <p:spPr>
          <a:xfrm rot="10800000">
            <a:off x="3184130" y="4591648"/>
            <a:ext cx="176911" cy="1567852"/>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feld 13">
            <a:extLst>
              <a:ext uri="{FF2B5EF4-FFF2-40B4-BE49-F238E27FC236}">
                <a16:creationId xmlns:a16="http://schemas.microsoft.com/office/drawing/2014/main" id="{2F0EC9B5-0BAD-4E18-A25E-8E5AE160D72F}"/>
              </a:ext>
            </a:extLst>
          </p:cNvPr>
          <p:cNvSpPr txBox="1"/>
          <p:nvPr/>
        </p:nvSpPr>
        <p:spPr>
          <a:xfrm>
            <a:off x="3998512" y="4707522"/>
            <a:ext cx="1299570" cy="357723"/>
          </a:xfrm>
          <a:prstGeom prst="rect">
            <a:avLst/>
          </a:prstGeom>
          <a:noFill/>
        </p:spPr>
        <p:txBody>
          <a:bodyPr wrap="square" lIns="0" tIns="0" rIns="0" bIns="0" rtlCol="0">
            <a:noAutofit/>
          </a:bodyPr>
          <a:lstStyle/>
          <a:p>
            <a:pPr algn="ctr"/>
            <a:r>
              <a:rPr lang="en-GB" sz="2000" b="0" i="0" u="sng" dirty="0">
                <a:latin typeface="Suisse Int'l" panose="020B0504000000000000" pitchFamily="34" charset="77"/>
              </a:rPr>
              <a:t>LTI model</a:t>
            </a:r>
          </a:p>
        </p:txBody>
      </p:sp>
    </p:spTree>
    <p:extLst>
      <p:ext uri="{BB962C8B-B14F-4D97-AF65-F5344CB8AC3E}">
        <p14:creationId xmlns:p14="http://schemas.microsoft.com/office/powerpoint/2010/main" val="216817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21</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5-Mar-18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hteck 114">
            <a:extLst>
              <a:ext uri="{FF2B5EF4-FFF2-40B4-BE49-F238E27FC236}">
                <a16:creationId xmlns:a16="http://schemas.microsoft.com/office/drawing/2014/main" id="{35807B7D-6121-47F1-A1E5-860B67ADDC64}"/>
              </a:ext>
            </a:extLst>
          </p:cNvPr>
          <p:cNvSpPr/>
          <p:nvPr/>
        </p:nvSpPr>
        <p:spPr>
          <a:xfrm>
            <a:off x="362945" y="2274188"/>
            <a:ext cx="1814715" cy="300266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hteck 101">
            <a:extLst>
              <a:ext uri="{FF2B5EF4-FFF2-40B4-BE49-F238E27FC236}">
                <a16:creationId xmlns:a16="http://schemas.microsoft.com/office/drawing/2014/main" id="{AF6FA035-9F65-4EFC-BAC5-C113CEAE43FC}"/>
              </a:ext>
            </a:extLst>
          </p:cNvPr>
          <p:cNvSpPr/>
          <p:nvPr/>
        </p:nvSpPr>
        <p:spPr>
          <a:xfrm>
            <a:off x="2394000" y="2085337"/>
            <a:ext cx="6446056" cy="292795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methodology diagram</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3" name="Textfeld 2">
            <a:extLst>
              <a:ext uri="{FF2B5EF4-FFF2-40B4-BE49-F238E27FC236}">
                <a16:creationId xmlns:a16="http://schemas.microsoft.com/office/drawing/2014/main" id="{FCA4D39B-676B-4E64-ADF9-3E19B0796092}"/>
              </a:ext>
            </a:extLst>
          </p:cNvPr>
          <p:cNvSpPr txBox="1"/>
          <p:nvPr/>
        </p:nvSpPr>
        <p:spPr>
          <a:xfrm>
            <a:off x="504000"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Optimized</a:t>
            </a:r>
            <a:br>
              <a:rPr lang="en-GB" b="0" i="0" dirty="0">
                <a:latin typeface="Suisse Int'l" panose="020B0504000000000000" pitchFamily="34" charset="77"/>
              </a:rPr>
            </a:br>
            <a:r>
              <a:rPr lang="en-GB" b="0" i="0" dirty="0">
                <a:latin typeface="Suisse Int'l" panose="020B0504000000000000" pitchFamily="34" charset="77"/>
              </a:rPr>
              <a:t>Input</a:t>
            </a:r>
          </a:p>
        </p:txBody>
      </p:sp>
      <p:sp>
        <p:nvSpPr>
          <p:cNvPr id="8" name="Textfeld 7">
            <a:extLst>
              <a:ext uri="{FF2B5EF4-FFF2-40B4-BE49-F238E27FC236}">
                <a16:creationId xmlns:a16="http://schemas.microsoft.com/office/drawing/2014/main" id="{81D870F2-32E5-47BC-A244-056B9876E677}"/>
              </a:ext>
            </a:extLst>
          </p:cNvPr>
          <p:cNvSpPr txBox="1"/>
          <p:nvPr/>
        </p:nvSpPr>
        <p:spPr>
          <a:xfrm>
            <a:off x="6584634" y="1171869"/>
            <a:ext cx="1693781" cy="666750"/>
          </a:xfrm>
          <a:prstGeom prst="rect">
            <a:avLst/>
          </a:prstGeom>
          <a:noFill/>
          <a:ln w="19050">
            <a:solidFill>
              <a:schemeClr val="tx1"/>
            </a:solidFill>
          </a:ln>
        </p:spPr>
        <p:txBody>
          <a:bodyPr wrap="square" lIns="0" tIns="0" rIns="0" bIns="0" rtlCol="0" anchor="ctr">
            <a:noAutofit/>
          </a:bodyPr>
          <a:lstStyle/>
          <a:p>
            <a:pPr algn="ctr"/>
            <a:r>
              <a:rPr lang="en-GB" i="0" dirty="0">
                <a:latin typeface="Suisse Int'l" panose="020B0504000000000000" pitchFamily="34" charset="77"/>
              </a:rPr>
              <a:t>Data Collection &amp; Compatibility</a:t>
            </a:r>
          </a:p>
        </p:txBody>
      </p:sp>
      <p:sp>
        <p:nvSpPr>
          <p:cNvPr id="9" name="Textfeld 8">
            <a:extLst>
              <a:ext uri="{FF2B5EF4-FFF2-40B4-BE49-F238E27FC236}">
                <a16:creationId xmlns:a16="http://schemas.microsoft.com/office/drawing/2014/main" id="{6DB00EBD-1C5F-44F7-A1D3-362325A61C63}"/>
              </a:ext>
            </a:extLst>
          </p:cNvPr>
          <p:cNvSpPr txBox="1"/>
          <p:nvPr/>
        </p:nvSpPr>
        <p:spPr>
          <a:xfrm>
            <a:off x="3438075" y="2457450"/>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Estimation</a:t>
            </a:r>
            <a:br>
              <a:rPr lang="en-GB" b="0" i="0" dirty="0">
                <a:latin typeface="Suisse Int'l" panose="020B0504000000000000" pitchFamily="34" charset="77"/>
              </a:rPr>
            </a:br>
            <a:r>
              <a:rPr lang="en-GB" b="0" i="0" dirty="0">
                <a:latin typeface="Suisse Int'l" panose="020B0504000000000000" pitchFamily="34" charset="77"/>
              </a:rPr>
              <a:t>Algorithm / </a:t>
            </a:r>
            <a:br>
              <a:rPr lang="en-GB" b="0" i="0" dirty="0">
                <a:latin typeface="Suisse Int'l" panose="020B0504000000000000" pitchFamily="34" charset="77"/>
              </a:rPr>
            </a:br>
            <a:r>
              <a:rPr lang="en-GB" b="0" i="0" dirty="0">
                <a:latin typeface="Suisse Int'l" panose="020B0504000000000000" pitchFamily="34" charset="77"/>
              </a:rPr>
              <a:t>Optimization</a:t>
            </a:r>
          </a:p>
        </p:txBody>
      </p:sp>
      <p:sp>
        <p:nvSpPr>
          <p:cNvPr id="10" name="Textfeld 9">
            <a:extLst>
              <a:ext uri="{FF2B5EF4-FFF2-40B4-BE49-F238E27FC236}">
                <a16:creationId xmlns:a16="http://schemas.microsoft.com/office/drawing/2014/main" id="{3CA2A2B9-EABD-478A-824C-A4BCAA7C8429}"/>
              </a:ext>
            </a:extLst>
          </p:cNvPr>
          <p:cNvSpPr txBox="1"/>
          <p:nvPr/>
        </p:nvSpPr>
        <p:spPr>
          <a:xfrm>
            <a:off x="5561700" y="2572338"/>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Identification</a:t>
            </a:r>
            <a:br>
              <a:rPr lang="en-GB" b="0" i="0" dirty="0">
                <a:latin typeface="Suisse Int'l" panose="020B0504000000000000" pitchFamily="34" charset="77"/>
              </a:rPr>
            </a:br>
            <a:r>
              <a:rPr lang="en-GB" b="0" i="0" dirty="0">
                <a:latin typeface="Suisse Int'l" panose="020B0504000000000000" pitchFamily="34" charset="77"/>
              </a:rPr>
              <a:t>Criteria</a:t>
            </a:r>
          </a:p>
        </p:txBody>
      </p:sp>
      <p:sp>
        <p:nvSpPr>
          <p:cNvPr id="19" name="Textfeld 18">
            <a:extLst>
              <a:ext uri="{FF2B5EF4-FFF2-40B4-BE49-F238E27FC236}">
                <a16:creationId xmlns:a16="http://schemas.microsoft.com/office/drawing/2014/main" id="{31B7B82B-A844-4C92-9097-EA9532283E8A}"/>
              </a:ext>
            </a:extLst>
          </p:cNvPr>
          <p:cNvSpPr txBox="1"/>
          <p:nvPr/>
        </p:nvSpPr>
        <p:spPr>
          <a:xfrm>
            <a:off x="3200987"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Helicopter</a:t>
            </a:r>
          </a:p>
        </p:txBody>
      </p:sp>
      <p:sp>
        <p:nvSpPr>
          <p:cNvPr id="23" name="Textfeld 22">
            <a:extLst>
              <a:ext uri="{FF2B5EF4-FFF2-40B4-BE49-F238E27FC236}">
                <a16:creationId xmlns:a16="http://schemas.microsoft.com/office/drawing/2014/main" id="{A2CF9404-7A3C-4D6A-A703-73BC8F9058C3}"/>
              </a:ext>
            </a:extLst>
          </p:cNvPr>
          <p:cNvSpPr txBox="1"/>
          <p:nvPr/>
        </p:nvSpPr>
        <p:spPr>
          <a:xfrm>
            <a:off x="3438075" y="3963577"/>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Mathematical</a:t>
            </a:r>
            <a:br>
              <a:rPr lang="en-GB" b="0" i="0" dirty="0">
                <a:latin typeface="Suisse Int'l" panose="020B0504000000000000" pitchFamily="34" charset="77"/>
              </a:rPr>
            </a:br>
            <a:r>
              <a:rPr lang="en-GB" b="0" i="0" dirty="0">
                <a:latin typeface="Suisse Int'l" panose="020B0504000000000000" pitchFamily="34" charset="77"/>
              </a:rPr>
              <a:t>Model / Simulation</a:t>
            </a:r>
          </a:p>
        </p:txBody>
      </p:sp>
      <p:sp>
        <p:nvSpPr>
          <p:cNvPr id="27" name="Textfeld 26">
            <a:extLst>
              <a:ext uri="{FF2B5EF4-FFF2-40B4-BE49-F238E27FC236}">
                <a16:creationId xmlns:a16="http://schemas.microsoft.com/office/drawing/2014/main" id="{6E60FC4E-7088-4792-8493-71A6DC3C0CD7}"/>
              </a:ext>
            </a:extLst>
          </p:cNvPr>
          <p:cNvSpPr txBox="1"/>
          <p:nvPr/>
        </p:nvSpPr>
        <p:spPr>
          <a:xfrm>
            <a:off x="6037943" y="3963577"/>
            <a:ext cx="1548637" cy="448263"/>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grpSp>
        <p:nvGrpSpPr>
          <p:cNvPr id="49" name="Gruppieren 48">
            <a:extLst>
              <a:ext uri="{FF2B5EF4-FFF2-40B4-BE49-F238E27FC236}">
                <a16:creationId xmlns:a16="http://schemas.microsoft.com/office/drawing/2014/main" id="{5AFC6858-5A8B-49A3-B06E-C3A8BD1ADEAC}"/>
              </a:ext>
            </a:extLst>
          </p:cNvPr>
          <p:cNvGrpSpPr/>
          <p:nvPr/>
        </p:nvGrpSpPr>
        <p:grpSpPr>
          <a:xfrm>
            <a:off x="8312421" y="2669746"/>
            <a:ext cx="432680" cy="449348"/>
            <a:chOff x="8026671" y="2898346"/>
            <a:chExt cx="432680" cy="449348"/>
          </a:xfrm>
        </p:grpSpPr>
        <p:sp>
          <p:nvSpPr>
            <p:cNvPr id="6" name="Flussdiagramm: Verbinder 5">
              <a:extLst>
                <a:ext uri="{FF2B5EF4-FFF2-40B4-BE49-F238E27FC236}">
                  <a16:creationId xmlns:a16="http://schemas.microsoft.com/office/drawing/2014/main" id="{89FB4A8A-CEEB-4840-8BD6-F6C2C978BF34}"/>
                </a:ext>
              </a:extLst>
            </p:cNvPr>
            <p:cNvSpPr/>
            <p:nvPr/>
          </p:nvSpPr>
          <p:spPr>
            <a:xfrm>
              <a:off x="8026671" y="2920932"/>
              <a:ext cx="432680" cy="42676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feld 10">
              <a:extLst>
                <a:ext uri="{FF2B5EF4-FFF2-40B4-BE49-F238E27FC236}">
                  <a16:creationId xmlns:a16="http://schemas.microsoft.com/office/drawing/2014/main" id="{02F91989-6CE8-48A9-B027-5736D5557A39}"/>
                </a:ext>
              </a:extLst>
            </p:cNvPr>
            <p:cNvSpPr txBox="1"/>
            <p:nvPr/>
          </p:nvSpPr>
          <p:spPr>
            <a:xfrm>
              <a:off x="8131743" y="2898346"/>
              <a:ext cx="230112" cy="209998"/>
            </a:xfrm>
            <a:prstGeom prst="rect">
              <a:avLst/>
            </a:prstGeom>
            <a:noFill/>
          </p:spPr>
          <p:txBody>
            <a:bodyPr wrap="square" lIns="0" tIns="0" rIns="0" bIns="0" rtlCol="0">
              <a:noAutofit/>
            </a:bodyPr>
            <a:lstStyle/>
            <a:p>
              <a:pPr algn="ctr"/>
              <a:r>
                <a:rPr lang="en-GB" dirty="0">
                  <a:latin typeface="Suisse Int'l" panose="020B0504000000000000" pitchFamily="34" charset="77"/>
                </a:rPr>
                <a:t>+</a:t>
              </a:r>
              <a:endParaRPr lang="en-GB" b="0" i="0" dirty="0">
                <a:latin typeface="Suisse Int'l" panose="020B0504000000000000" pitchFamily="34" charset="77"/>
              </a:endParaRPr>
            </a:p>
          </p:txBody>
        </p:sp>
        <p:sp>
          <p:nvSpPr>
            <p:cNvPr id="37" name="Textfeld 36">
              <a:extLst>
                <a:ext uri="{FF2B5EF4-FFF2-40B4-BE49-F238E27FC236}">
                  <a16:creationId xmlns:a16="http://schemas.microsoft.com/office/drawing/2014/main" id="{6A3DBA3C-1246-491F-9F21-6A472BF366DF}"/>
                </a:ext>
              </a:extLst>
            </p:cNvPr>
            <p:cNvSpPr txBox="1"/>
            <p:nvPr/>
          </p:nvSpPr>
          <p:spPr>
            <a:xfrm>
              <a:off x="8127955" y="3111726"/>
              <a:ext cx="230112" cy="209998"/>
            </a:xfrm>
            <a:prstGeom prst="rect">
              <a:avLst/>
            </a:prstGeom>
            <a:noFill/>
          </p:spPr>
          <p:txBody>
            <a:bodyPr wrap="square" lIns="0" tIns="0" rIns="0" bIns="0" rtlCol="0">
              <a:noAutofit/>
            </a:bodyPr>
            <a:lstStyle/>
            <a:p>
              <a:pPr algn="ctr"/>
              <a:r>
                <a:rPr lang="en-GB" b="0" i="0" dirty="0">
                  <a:latin typeface="Suisse Int'l" panose="020B0504000000000000" pitchFamily="34" charset="77"/>
                </a:rPr>
                <a:t>-</a:t>
              </a:r>
            </a:p>
          </p:txBody>
        </p:sp>
      </p:grpSp>
      <p:sp>
        <p:nvSpPr>
          <p:cNvPr id="50" name="Pfeil: nach rechts 49">
            <a:extLst>
              <a:ext uri="{FF2B5EF4-FFF2-40B4-BE49-F238E27FC236}">
                <a16:creationId xmlns:a16="http://schemas.microsoft.com/office/drawing/2014/main" id="{BD154E52-17C2-4805-826D-25013FAFAC4D}"/>
              </a:ext>
            </a:extLst>
          </p:cNvPr>
          <p:cNvSpPr/>
          <p:nvPr/>
        </p:nvSpPr>
        <p:spPr>
          <a:xfrm rot="5400000">
            <a:off x="4467812" y="3497441"/>
            <a:ext cx="514350" cy="32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feld 65">
            <a:extLst>
              <a:ext uri="{FF2B5EF4-FFF2-40B4-BE49-F238E27FC236}">
                <a16:creationId xmlns:a16="http://schemas.microsoft.com/office/drawing/2014/main" id="{14683621-3077-46AB-A2F8-8F19C0E5D905}"/>
              </a:ext>
            </a:extLst>
          </p:cNvPr>
          <p:cNvSpPr txBox="1"/>
          <p:nvPr/>
        </p:nvSpPr>
        <p:spPr>
          <a:xfrm>
            <a:off x="2329173" y="1134429"/>
            <a:ext cx="1466850"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Input</a:t>
            </a:r>
          </a:p>
        </p:txBody>
      </p:sp>
      <p:sp>
        <p:nvSpPr>
          <p:cNvPr id="67" name="Textfeld 66">
            <a:extLst>
              <a:ext uri="{FF2B5EF4-FFF2-40B4-BE49-F238E27FC236}">
                <a16:creationId xmlns:a16="http://schemas.microsoft.com/office/drawing/2014/main" id="{626F7EDC-563D-4FCB-9331-9F658C978CDB}"/>
              </a:ext>
            </a:extLst>
          </p:cNvPr>
          <p:cNvSpPr txBox="1"/>
          <p:nvPr/>
        </p:nvSpPr>
        <p:spPr>
          <a:xfrm>
            <a:off x="4886323" y="925152"/>
            <a:ext cx="1698311" cy="546756"/>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Actual Response</a:t>
            </a:r>
            <a:br>
              <a:rPr lang="en-GB" sz="1600" b="0" i="0" dirty="0">
                <a:latin typeface="Suisse Int'l" panose="020B0504000000000000" pitchFamily="34" charset="77"/>
              </a:rPr>
            </a:br>
            <a:r>
              <a:rPr lang="en-GB" sz="1600" b="0" i="0" dirty="0">
                <a:latin typeface="Suisse Int'l" panose="020B0504000000000000" pitchFamily="34" charset="77"/>
              </a:rPr>
              <a:t>(training dataset)</a:t>
            </a:r>
          </a:p>
        </p:txBody>
      </p:sp>
      <p:sp>
        <p:nvSpPr>
          <p:cNvPr id="68" name="Textfeld 67">
            <a:extLst>
              <a:ext uri="{FF2B5EF4-FFF2-40B4-BE49-F238E27FC236}">
                <a16:creationId xmlns:a16="http://schemas.microsoft.com/office/drawing/2014/main" id="{D613DB5A-DBFC-4BBD-AB1F-2813171BD660}"/>
              </a:ext>
            </a:extLst>
          </p:cNvPr>
          <p:cNvSpPr txBox="1"/>
          <p:nvPr/>
        </p:nvSpPr>
        <p:spPr>
          <a:xfrm>
            <a:off x="6335607" y="409060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Model Response</a:t>
            </a:r>
          </a:p>
        </p:txBody>
      </p:sp>
      <p:sp>
        <p:nvSpPr>
          <p:cNvPr id="69" name="Textfeld 68">
            <a:extLst>
              <a:ext uri="{FF2B5EF4-FFF2-40B4-BE49-F238E27FC236}">
                <a16:creationId xmlns:a16="http://schemas.microsoft.com/office/drawing/2014/main" id="{E5AB68F6-C6C8-48C4-A706-2EBCFE714038}"/>
              </a:ext>
            </a:extLst>
          </p:cNvPr>
          <p:cNvSpPr txBox="1"/>
          <p:nvPr/>
        </p:nvSpPr>
        <p:spPr>
          <a:xfrm>
            <a:off x="7254410" y="290802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Response</a:t>
            </a:r>
            <a:br>
              <a:rPr lang="en-GB" b="0" i="0" dirty="0">
                <a:latin typeface="Suisse Int'l" panose="020B0504000000000000" pitchFamily="34" charset="77"/>
              </a:rPr>
            </a:br>
            <a:r>
              <a:rPr lang="en-GB" b="0" i="0" dirty="0">
                <a:latin typeface="Suisse Int'l" panose="020B0504000000000000" pitchFamily="34" charset="77"/>
              </a:rPr>
              <a:t>Error</a:t>
            </a:r>
          </a:p>
        </p:txBody>
      </p:sp>
      <p:sp>
        <p:nvSpPr>
          <p:cNvPr id="85" name="Textfeld 84">
            <a:extLst>
              <a:ext uri="{FF2B5EF4-FFF2-40B4-BE49-F238E27FC236}">
                <a16:creationId xmlns:a16="http://schemas.microsoft.com/office/drawing/2014/main" id="{A25E3B6B-F646-49B6-B0FA-55614E11C0A7}"/>
              </a:ext>
            </a:extLst>
          </p:cNvPr>
          <p:cNvSpPr txBox="1"/>
          <p:nvPr/>
        </p:nvSpPr>
        <p:spPr>
          <a:xfrm>
            <a:off x="492017" y="2457451"/>
            <a:ext cx="1566265" cy="902998"/>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A Priori Values,</a:t>
            </a:r>
            <a:br>
              <a:rPr lang="en-GB" b="0" i="0" dirty="0">
                <a:latin typeface="Suisse Int'l" panose="020B0504000000000000" pitchFamily="34" charset="77"/>
              </a:rPr>
            </a:br>
            <a:r>
              <a:rPr lang="en-GB" b="0" i="0" dirty="0">
                <a:latin typeface="Suisse Int'l" panose="020B0504000000000000" pitchFamily="34" charset="77"/>
              </a:rPr>
              <a:t>lower/upper</a:t>
            </a:r>
            <a:br>
              <a:rPr lang="en-GB" b="0" i="0" dirty="0">
                <a:latin typeface="Suisse Int'l" panose="020B0504000000000000" pitchFamily="34" charset="77"/>
              </a:rPr>
            </a:br>
            <a:r>
              <a:rPr lang="en-GB" b="0" i="0" dirty="0">
                <a:latin typeface="Suisse Int'l" panose="020B0504000000000000" pitchFamily="34" charset="77"/>
              </a:rPr>
              <a:t>bounds</a:t>
            </a:r>
          </a:p>
        </p:txBody>
      </p:sp>
      <p:sp>
        <p:nvSpPr>
          <p:cNvPr id="86" name="Textfeld 85">
            <a:extLst>
              <a:ext uri="{FF2B5EF4-FFF2-40B4-BE49-F238E27FC236}">
                <a16:creationId xmlns:a16="http://schemas.microsoft.com/office/drawing/2014/main" id="{5CCCCCF7-498E-4EF3-A5B9-F32BC3876E2F}"/>
              </a:ext>
            </a:extLst>
          </p:cNvPr>
          <p:cNvSpPr txBox="1"/>
          <p:nvPr/>
        </p:nvSpPr>
        <p:spPr>
          <a:xfrm>
            <a:off x="519140" y="4245441"/>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r>
              <a:rPr lang="en-GB" dirty="0">
                <a:latin typeface="Suisse Int'l" panose="020B0504000000000000" pitchFamily="34" charset="77"/>
              </a:rPr>
              <a:t/>
            </a:r>
            <a:br>
              <a:rPr lang="en-GB" dirty="0">
                <a:latin typeface="Suisse Int'l" panose="020B0504000000000000" pitchFamily="34" charset="77"/>
              </a:rPr>
            </a:br>
            <a:r>
              <a:rPr lang="en-GB" dirty="0">
                <a:latin typeface="Suisse Int'l" panose="020B0504000000000000" pitchFamily="34" charset="77"/>
              </a:rPr>
              <a:t>structure</a:t>
            </a:r>
            <a:endParaRPr lang="en-GB" b="0" i="0" dirty="0">
              <a:latin typeface="Suisse Int'l" panose="020B0504000000000000" pitchFamily="34" charset="77"/>
            </a:endParaRPr>
          </a:p>
        </p:txBody>
      </p:sp>
      <p:cxnSp>
        <p:nvCxnSpPr>
          <p:cNvPr id="90" name="Gerader Verbinder 89">
            <a:extLst>
              <a:ext uri="{FF2B5EF4-FFF2-40B4-BE49-F238E27FC236}">
                <a16:creationId xmlns:a16="http://schemas.microsoft.com/office/drawing/2014/main" id="{D85527AB-F8AD-43D1-8AB0-5BE40AA9F2E8}"/>
              </a:ext>
            </a:extLst>
          </p:cNvPr>
          <p:cNvCxnSpPr>
            <a:cxnSpLocks/>
          </p:cNvCxnSpPr>
          <p:nvPr/>
        </p:nvCxnSpPr>
        <p:spPr>
          <a:xfrm>
            <a:off x="139700" y="5443704"/>
            <a:ext cx="8826500" cy="0"/>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sp>
        <p:nvSpPr>
          <p:cNvPr id="93" name="Textfeld 92">
            <a:extLst>
              <a:ext uri="{FF2B5EF4-FFF2-40B4-BE49-F238E27FC236}">
                <a16:creationId xmlns:a16="http://schemas.microsoft.com/office/drawing/2014/main" id="{7E659A8C-10DA-450F-B6DE-E7F90781048E}"/>
              </a:ext>
            </a:extLst>
          </p:cNvPr>
          <p:cNvSpPr txBox="1"/>
          <p:nvPr/>
        </p:nvSpPr>
        <p:spPr>
          <a:xfrm>
            <a:off x="3440420" y="5591139"/>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br>
              <a:rPr lang="en-GB" b="0" i="0" dirty="0">
                <a:latin typeface="Suisse Int'l" panose="020B0504000000000000" pitchFamily="34" charset="77"/>
              </a:rPr>
            </a:br>
            <a:r>
              <a:rPr lang="en-GB" b="0" i="0" dirty="0">
                <a:latin typeface="Suisse Int'l" panose="020B0504000000000000" pitchFamily="34" charset="77"/>
              </a:rPr>
              <a:t>Validation</a:t>
            </a:r>
          </a:p>
        </p:txBody>
      </p:sp>
      <p:sp>
        <p:nvSpPr>
          <p:cNvPr id="94" name="Textfeld 93">
            <a:extLst>
              <a:ext uri="{FF2B5EF4-FFF2-40B4-BE49-F238E27FC236}">
                <a16:creationId xmlns:a16="http://schemas.microsoft.com/office/drawing/2014/main" id="{12D2FE56-533A-4896-A086-6017073B200C}"/>
              </a:ext>
            </a:extLst>
          </p:cNvPr>
          <p:cNvSpPr txBox="1"/>
          <p:nvPr/>
        </p:nvSpPr>
        <p:spPr>
          <a:xfrm>
            <a:off x="4993238" y="3366114"/>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Parameter</a:t>
            </a:r>
            <a:br>
              <a:rPr lang="en-GB" b="0" i="0" dirty="0">
                <a:latin typeface="Suisse Int'l" panose="020B0504000000000000" pitchFamily="34" charset="77"/>
              </a:rPr>
            </a:br>
            <a:r>
              <a:rPr lang="en-GB" b="0" i="0" dirty="0">
                <a:latin typeface="Suisse Int'l" panose="020B0504000000000000" pitchFamily="34" charset="77"/>
              </a:rPr>
              <a:t>Adjustments</a:t>
            </a:r>
          </a:p>
        </p:txBody>
      </p:sp>
      <p:sp>
        <p:nvSpPr>
          <p:cNvPr id="99" name="Textfeld 98">
            <a:extLst>
              <a:ext uri="{FF2B5EF4-FFF2-40B4-BE49-F238E27FC236}">
                <a16:creationId xmlns:a16="http://schemas.microsoft.com/office/drawing/2014/main" id="{0101604C-5D6A-4B60-92E2-6C16F6A45C0C}"/>
              </a:ext>
            </a:extLst>
          </p:cNvPr>
          <p:cNvSpPr txBox="1"/>
          <p:nvPr/>
        </p:nvSpPr>
        <p:spPr>
          <a:xfrm>
            <a:off x="5663045" y="5043488"/>
            <a:ext cx="3040317"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Identification Phase</a:t>
            </a:r>
          </a:p>
        </p:txBody>
      </p:sp>
      <p:sp>
        <p:nvSpPr>
          <p:cNvPr id="100" name="Textfeld 99">
            <a:extLst>
              <a:ext uri="{FF2B5EF4-FFF2-40B4-BE49-F238E27FC236}">
                <a16:creationId xmlns:a16="http://schemas.microsoft.com/office/drawing/2014/main" id="{05EC7612-8733-4A93-89BC-E8B8E0F660DE}"/>
              </a:ext>
            </a:extLst>
          </p:cNvPr>
          <p:cNvSpPr txBox="1"/>
          <p:nvPr/>
        </p:nvSpPr>
        <p:spPr>
          <a:xfrm>
            <a:off x="5731401" y="5518807"/>
            <a:ext cx="2971961"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Validation Phase</a:t>
            </a:r>
          </a:p>
        </p:txBody>
      </p:sp>
      <p:sp>
        <p:nvSpPr>
          <p:cNvPr id="101" name="Textfeld 100">
            <a:extLst>
              <a:ext uri="{FF2B5EF4-FFF2-40B4-BE49-F238E27FC236}">
                <a16:creationId xmlns:a16="http://schemas.microsoft.com/office/drawing/2014/main" id="{3DB5AE3D-EB40-49EC-A6D0-52A08774EE23}"/>
              </a:ext>
            </a:extLst>
          </p:cNvPr>
          <p:cNvSpPr txBox="1"/>
          <p:nvPr/>
        </p:nvSpPr>
        <p:spPr>
          <a:xfrm>
            <a:off x="437752" y="5572383"/>
            <a:ext cx="2707687" cy="704262"/>
          </a:xfrm>
          <a:prstGeom prst="rect">
            <a:avLst/>
          </a:prstGeom>
          <a:noFill/>
          <a:ln w="19050">
            <a:solidFill>
              <a:schemeClr val="tx1"/>
            </a:solidFill>
          </a:ln>
        </p:spPr>
        <p:txBody>
          <a:bodyPr wrap="square" lIns="0" tIns="0" rIns="0" bIns="0" rtlCol="0" anchor="ctr">
            <a:noAutofit/>
          </a:bodyPr>
          <a:lstStyle>
            <a:defPPr>
              <a:defRPr lang="en-US"/>
            </a:defPPr>
            <a:lvl1pPr algn="ctr">
              <a:defRPr b="0" i="0">
                <a:latin typeface="Suisse Int'l" panose="020B0504000000000000" pitchFamily="34" charset="77"/>
              </a:defRPr>
            </a:lvl1pPr>
          </a:lstStyle>
          <a:p>
            <a:pPr algn="l"/>
            <a:r>
              <a:rPr lang="en-GB" sz="1600" dirty="0"/>
              <a:t> Complementary Flight Data</a:t>
            </a:r>
            <a:br>
              <a:rPr lang="en-GB" sz="1600" dirty="0"/>
            </a:br>
            <a:r>
              <a:rPr lang="en-GB" sz="1600" dirty="0"/>
              <a:t> (validation dataset)</a:t>
            </a:r>
          </a:p>
        </p:txBody>
      </p:sp>
      <p:grpSp>
        <p:nvGrpSpPr>
          <p:cNvPr id="105" name="Gruppieren 104">
            <a:extLst>
              <a:ext uri="{FF2B5EF4-FFF2-40B4-BE49-F238E27FC236}">
                <a16:creationId xmlns:a16="http://schemas.microsoft.com/office/drawing/2014/main" id="{5C901DA8-FFB5-465D-B085-05313226A97A}"/>
              </a:ext>
            </a:extLst>
          </p:cNvPr>
          <p:cNvGrpSpPr/>
          <p:nvPr/>
        </p:nvGrpSpPr>
        <p:grpSpPr>
          <a:xfrm>
            <a:off x="2028000" y="1505243"/>
            <a:ext cx="6504549" cy="4085001"/>
            <a:chOff x="2028000" y="1505243"/>
            <a:chExt cx="6504549" cy="4085001"/>
          </a:xfrm>
        </p:grpSpPr>
        <p:cxnSp>
          <p:nvCxnSpPr>
            <p:cNvPr id="14" name="Verbinder: gewinkelt 13">
              <a:extLst>
                <a:ext uri="{FF2B5EF4-FFF2-40B4-BE49-F238E27FC236}">
                  <a16:creationId xmlns:a16="http://schemas.microsoft.com/office/drawing/2014/main" id="{602B57D3-8722-4FCF-8DD6-E755589A4643}"/>
                </a:ext>
              </a:extLst>
            </p:cNvPr>
            <p:cNvCxnSpPr>
              <a:cxnSpLocks/>
              <a:stCxn id="8" idx="3"/>
              <a:endCxn id="11" idx="0"/>
            </p:cNvCxnSpPr>
            <p:nvPr/>
          </p:nvCxnSpPr>
          <p:spPr>
            <a:xfrm>
              <a:off x="8278415" y="1505244"/>
              <a:ext cx="254134" cy="11645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ABB825B-9CC2-47FD-A717-B74B45FD7777}"/>
                </a:ext>
              </a:extLst>
            </p:cNvPr>
            <p:cNvCxnSpPr>
              <a:cxnSpLocks/>
              <a:stCxn id="6" idx="2"/>
              <a:endCxn id="10" idx="3"/>
            </p:cNvCxnSpPr>
            <p:nvPr/>
          </p:nvCxnSpPr>
          <p:spPr>
            <a:xfrm flipH="1">
              <a:off x="7085700" y="2905713"/>
              <a:ext cx="12267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9B774954-0A7A-4031-865F-1F1A33F43240}"/>
                </a:ext>
              </a:extLst>
            </p:cNvPr>
            <p:cNvCxnSpPr>
              <a:cxnSpLocks/>
              <a:stCxn id="23" idx="3"/>
              <a:endCxn id="6" idx="4"/>
            </p:cNvCxnSpPr>
            <p:nvPr/>
          </p:nvCxnSpPr>
          <p:spPr>
            <a:xfrm flipV="1">
              <a:off x="4962075" y="3119094"/>
              <a:ext cx="3566686" cy="12927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606120D2-62F8-4947-94A9-2759E28CA19A}"/>
                </a:ext>
              </a:extLst>
            </p:cNvPr>
            <p:cNvCxnSpPr>
              <a:cxnSpLocks/>
              <a:stCxn id="3" idx="3"/>
              <a:endCxn id="19" idx="1"/>
            </p:cNvCxnSpPr>
            <p:nvPr/>
          </p:nvCxnSpPr>
          <p:spPr>
            <a:xfrm>
              <a:off x="2028000" y="1514475"/>
              <a:ext cx="11729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C7D22C6E-6F79-48A5-956F-12E0B4A8D6A3}"/>
                </a:ext>
              </a:extLst>
            </p:cNvPr>
            <p:cNvCxnSpPr>
              <a:cxnSpLocks/>
              <a:stCxn id="19" idx="3"/>
              <a:endCxn id="8" idx="1"/>
            </p:cNvCxnSpPr>
            <p:nvPr/>
          </p:nvCxnSpPr>
          <p:spPr>
            <a:xfrm flipV="1">
              <a:off x="4724987" y="1505244"/>
              <a:ext cx="1859647" cy="9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01D2A69E-8B7E-4EC1-A4C0-1B89717A9B08}"/>
                </a:ext>
              </a:extLst>
            </p:cNvPr>
            <p:cNvCxnSpPr>
              <a:stCxn id="10" idx="1"/>
              <a:endCxn id="9" idx="3"/>
            </p:cNvCxnSpPr>
            <p:nvPr/>
          </p:nvCxnSpPr>
          <p:spPr>
            <a:xfrm flipH="1">
              <a:off x="4962075" y="2905713"/>
              <a:ext cx="59962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winkelt 72">
              <a:extLst>
                <a:ext uri="{FF2B5EF4-FFF2-40B4-BE49-F238E27FC236}">
                  <a16:creationId xmlns:a16="http://schemas.microsoft.com/office/drawing/2014/main" id="{780C2BE7-2E7B-422E-98D0-1E56CC38D5C7}"/>
                </a:ext>
              </a:extLst>
            </p:cNvPr>
            <p:cNvCxnSpPr>
              <a:cxnSpLocks/>
              <a:endCxn id="23" idx="1"/>
            </p:cNvCxnSpPr>
            <p:nvPr/>
          </p:nvCxnSpPr>
          <p:spPr>
            <a:xfrm rot="16200000" flipH="1">
              <a:off x="1572985" y="2546751"/>
              <a:ext cx="2906598" cy="823581"/>
            </a:xfrm>
            <a:prstGeom prst="bentConnector2">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9F8E4121-C7EF-4C77-8131-13349D91CC11}"/>
                </a:ext>
              </a:extLst>
            </p:cNvPr>
            <p:cNvCxnSpPr>
              <a:cxnSpLocks/>
            </p:cNvCxnSpPr>
            <p:nvPr/>
          </p:nvCxnSpPr>
          <p:spPr>
            <a:xfrm flipV="1">
              <a:off x="2614493" y="1705901"/>
              <a:ext cx="3970142" cy="234236"/>
            </a:xfrm>
            <a:prstGeom prst="bentConnector3">
              <a:avLst>
                <a:gd name="adj1" fmla="val 62476"/>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E8C4ACFD-1023-40E5-B31D-F97585B7AE2F}"/>
                </a:ext>
              </a:extLst>
            </p:cNvPr>
            <p:cNvCxnSpPr>
              <a:stCxn id="86" idx="3"/>
            </p:cNvCxnSpPr>
            <p:nvPr/>
          </p:nvCxnSpPr>
          <p:spPr>
            <a:xfrm flipV="1">
              <a:off x="2043140" y="4688114"/>
              <a:ext cx="1394935" cy="5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DE43ECD9-E41C-427B-B3C4-28335AD180D3}"/>
                </a:ext>
              </a:extLst>
            </p:cNvPr>
            <p:cNvCxnSpPr>
              <a:cxnSpLocks/>
            </p:cNvCxnSpPr>
            <p:nvPr/>
          </p:nvCxnSpPr>
          <p:spPr>
            <a:xfrm flipV="1">
              <a:off x="4563650" y="4860104"/>
              <a:ext cx="0" cy="7301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3E88D284-F65B-4F03-A022-2DC6CBEC37FD}"/>
                </a:ext>
              </a:extLst>
            </p:cNvPr>
            <p:cNvCxnSpPr>
              <a:cxnSpLocks/>
            </p:cNvCxnSpPr>
            <p:nvPr/>
          </p:nvCxnSpPr>
          <p:spPr>
            <a:xfrm flipV="1">
              <a:off x="3973687" y="4860104"/>
              <a:ext cx="0" cy="73014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59FCA3BF-5880-4BD9-9366-BB542A990A8B}"/>
                </a:ext>
              </a:extLst>
            </p:cNvPr>
            <p:cNvCxnSpPr>
              <a:stCxn id="85" idx="3"/>
              <a:endCxn id="9" idx="1"/>
            </p:cNvCxnSpPr>
            <p:nvPr/>
          </p:nvCxnSpPr>
          <p:spPr>
            <a:xfrm flipV="1">
              <a:off x="2058282" y="2905714"/>
              <a:ext cx="1379793" cy="32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Textfeld 106">
            <a:extLst>
              <a:ext uri="{FF2B5EF4-FFF2-40B4-BE49-F238E27FC236}">
                <a16:creationId xmlns:a16="http://schemas.microsoft.com/office/drawing/2014/main" id="{40739C3A-B4DF-4B69-A5AB-E9CE9DF83FCF}"/>
              </a:ext>
            </a:extLst>
          </p:cNvPr>
          <p:cNvSpPr txBox="1"/>
          <p:nvPr/>
        </p:nvSpPr>
        <p:spPr>
          <a:xfrm>
            <a:off x="5122662" y="2122425"/>
            <a:ext cx="2679240" cy="546756"/>
          </a:xfrm>
          <a:prstGeom prst="rect">
            <a:avLst/>
          </a:prstGeom>
          <a:noFill/>
        </p:spPr>
        <p:txBody>
          <a:bodyPr wrap="square" lIns="0" tIns="0" rIns="0" bIns="0" rtlCol="0">
            <a:noAutofit/>
          </a:bodyPr>
          <a:lstStyle/>
          <a:p>
            <a:pPr algn="l"/>
            <a:r>
              <a:rPr lang="en-GB" sz="2000" b="1" i="0" dirty="0">
                <a:solidFill>
                  <a:srgbClr val="002060"/>
                </a:solidFill>
                <a:latin typeface="Suisse Int'l" panose="020B0504000000000000" pitchFamily="34" charset="77"/>
              </a:rPr>
              <a:t>Parameter Estimation</a:t>
            </a:r>
          </a:p>
        </p:txBody>
      </p:sp>
      <p:grpSp>
        <p:nvGrpSpPr>
          <p:cNvPr id="114" name="Gruppieren 113">
            <a:extLst>
              <a:ext uri="{FF2B5EF4-FFF2-40B4-BE49-F238E27FC236}">
                <a16:creationId xmlns:a16="http://schemas.microsoft.com/office/drawing/2014/main" id="{A5B7CF11-30FA-45E9-9E63-1E68F260C602}"/>
              </a:ext>
            </a:extLst>
          </p:cNvPr>
          <p:cNvGrpSpPr/>
          <p:nvPr/>
        </p:nvGrpSpPr>
        <p:grpSpPr>
          <a:xfrm>
            <a:off x="492017" y="834141"/>
            <a:ext cx="8767328" cy="3347996"/>
            <a:chOff x="492017" y="834141"/>
            <a:chExt cx="8767328" cy="3347996"/>
          </a:xfrm>
        </p:grpSpPr>
        <p:sp>
          <p:nvSpPr>
            <p:cNvPr id="110" name="Textfeld 109">
              <a:extLst>
                <a:ext uri="{FF2B5EF4-FFF2-40B4-BE49-F238E27FC236}">
                  <a16:creationId xmlns:a16="http://schemas.microsoft.com/office/drawing/2014/main" id="{496D31B9-6E10-4023-9BDA-C268FB7E6FB8}"/>
                </a:ext>
              </a:extLst>
            </p:cNvPr>
            <p:cNvSpPr txBox="1"/>
            <p:nvPr/>
          </p:nvSpPr>
          <p:spPr>
            <a:xfrm>
              <a:off x="492017" y="871137"/>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Manoeuvre</a:t>
              </a:r>
              <a:endParaRPr lang="en-GB" sz="2000" b="1" i="0" dirty="0">
                <a:solidFill>
                  <a:srgbClr val="478556"/>
                </a:solidFill>
                <a:latin typeface="Suisse Int'l" panose="020B0504000000000000" pitchFamily="34" charset="77"/>
              </a:endParaRPr>
            </a:p>
          </p:txBody>
        </p:sp>
        <p:sp>
          <p:nvSpPr>
            <p:cNvPr id="111" name="Textfeld 110">
              <a:extLst>
                <a:ext uri="{FF2B5EF4-FFF2-40B4-BE49-F238E27FC236}">
                  <a16:creationId xmlns:a16="http://schemas.microsoft.com/office/drawing/2014/main" id="{91EDD4FF-BBF3-4B6B-BD7F-F32D6E049F43}"/>
                </a:ext>
              </a:extLst>
            </p:cNvPr>
            <p:cNvSpPr txBox="1"/>
            <p:nvPr/>
          </p:nvSpPr>
          <p:spPr>
            <a:xfrm>
              <a:off x="6580105" y="83414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Measurements</a:t>
              </a:r>
              <a:endParaRPr lang="en-GB" sz="2000" b="1" i="0" dirty="0">
                <a:solidFill>
                  <a:srgbClr val="478556"/>
                </a:solidFill>
                <a:latin typeface="Suisse Int'l" panose="020B0504000000000000" pitchFamily="34" charset="77"/>
              </a:endParaRPr>
            </a:p>
          </p:txBody>
        </p:sp>
        <p:sp>
          <p:nvSpPr>
            <p:cNvPr id="112" name="Textfeld 111">
              <a:extLst>
                <a:ext uri="{FF2B5EF4-FFF2-40B4-BE49-F238E27FC236}">
                  <a16:creationId xmlns:a16="http://schemas.microsoft.com/office/drawing/2014/main" id="{71EFDBF9-9F22-46DB-BAE7-A812F6C96083}"/>
                </a:ext>
              </a:extLst>
            </p:cNvPr>
            <p:cNvSpPr txBox="1"/>
            <p:nvPr/>
          </p:nvSpPr>
          <p:spPr>
            <a:xfrm>
              <a:off x="3435940" y="2130356"/>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Methods</a:t>
              </a:r>
              <a:endParaRPr lang="en-GB" sz="2000" b="1" i="0" dirty="0">
                <a:solidFill>
                  <a:srgbClr val="478556"/>
                </a:solidFill>
                <a:latin typeface="Suisse Int'l" panose="020B0504000000000000" pitchFamily="34" charset="77"/>
              </a:endParaRPr>
            </a:p>
          </p:txBody>
        </p:sp>
        <p:sp>
          <p:nvSpPr>
            <p:cNvPr id="113" name="Textfeld 112">
              <a:extLst>
                <a:ext uri="{FF2B5EF4-FFF2-40B4-BE49-F238E27FC236}">
                  <a16:creationId xmlns:a16="http://schemas.microsoft.com/office/drawing/2014/main" id="{E0920674-BDA7-4768-BF6A-F6482B26FC48}"/>
                </a:ext>
              </a:extLst>
            </p:cNvPr>
            <p:cNvSpPr txBox="1"/>
            <p:nvPr/>
          </p:nvSpPr>
          <p:spPr>
            <a:xfrm>
              <a:off x="3437278" y="363538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Models</a:t>
              </a:r>
              <a:endParaRPr lang="en-GB" sz="2000" b="1" i="0" dirty="0">
                <a:solidFill>
                  <a:srgbClr val="478556"/>
                </a:solidFill>
                <a:latin typeface="Suisse Int'l" panose="020B0504000000000000" pitchFamily="34" charset="77"/>
              </a:endParaRPr>
            </a:p>
          </p:txBody>
        </p:sp>
      </p:grpSp>
      <p:cxnSp>
        <p:nvCxnSpPr>
          <p:cNvPr id="116" name="Gerade Verbindung mit Pfeil 115">
            <a:extLst>
              <a:ext uri="{FF2B5EF4-FFF2-40B4-BE49-F238E27FC236}">
                <a16:creationId xmlns:a16="http://schemas.microsoft.com/office/drawing/2014/main" id="{57D6C85E-B84B-4F85-A2B4-BE1648000CFC}"/>
              </a:ext>
            </a:extLst>
          </p:cNvPr>
          <p:cNvCxnSpPr>
            <a:cxnSpLocks/>
            <a:stCxn id="101" idx="3"/>
            <a:endCxn id="93" idx="1"/>
          </p:cNvCxnSpPr>
          <p:nvPr/>
        </p:nvCxnSpPr>
        <p:spPr>
          <a:xfrm>
            <a:off x="3145439" y="5924514"/>
            <a:ext cx="2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32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grpSp>
        <p:nvGrpSpPr>
          <p:cNvPr id="16" name="Group 15"/>
          <p:cNvGrpSpPr/>
          <p:nvPr/>
        </p:nvGrpSpPr>
        <p:grpSpPr>
          <a:xfrm>
            <a:off x="903860" y="1653288"/>
            <a:ext cx="7163966" cy="2947516"/>
            <a:chOff x="1232773" y="2098768"/>
            <a:chExt cx="6418856" cy="2640950"/>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Input, </a:t>
              </a:r>
              <a:r>
                <a:rPr lang="en-GB" sz="24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490596" y="4293491"/>
              <a:ext cx="1541510" cy="446227"/>
            </a:xfrm>
            <a:prstGeom prst="rect">
              <a:avLst/>
            </a:prstGeom>
            <a:noFill/>
          </p:spPr>
          <p:txBody>
            <a:bodyPr wrap="square" lIns="0" tIns="0" rIns="0" bIns="0" rtlCol="0">
              <a:noAutofit/>
            </a:bodyPr>
            <a:lstStyle/>
            <a:p>
              <a:pPr algn="ctr"/>
              <a:r>
                <a:rPr lang="en-GB" sz="2400" dirty="0">
                  <a:latin typeface="Suisse Int'l" panose="020B0504000000000000" pitchFamily="34" charset="77"/>
                </a:rPr>
                <a:t>System</a:t>
              </a:r>
              <a:r>
                <a:rPr lang="en-GB" sz="2400" b="0" i="0" dirty="0">
                  <a:latin typeface="Suisse Int'l" panose="020B0504000000000000" pitchFamily="34" charset="77"/>
                </a:rPr>
                <a:t>, </a:t>
              </a:r>
              <a:r>
                <a:rPr lang="en-GB" sz="2400" i="1" dirty="0">
                  <a:latin typeface="Suisse Int'l" panose="020B0504000000000000" pitchFamily="34" charset="77"/>
                </a:rPr>
                <a:t>S</a:t>
              </a:r>
              <a:endParaRPr lang="en-GB" sz="24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Output, z</a:t>
              </a:r>
              <a:endParaRPr lang="en-GB" sz="24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1767795" y="4775045"/>
            <a:ext cx="4172204"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1767795" y="5147200"/>
            <a:ext cx="4172204"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1767795" y="5519356"/>
            <a:ext cx="4172204"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spTree>
    <p:extLst>
      <p:ext uri="{BB962C8B-B14F-4D97-AF65-F5344CB8AC3E}">
        <p14:creationId xmlns:p14="http://schemas.microsoft.com/office/powerpoint/2010/main" val="360079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a:t>
              </a:r>
              <a:r>
                <a:rPr lang="en-GB" sz="1600" i="1" dirty="0" err="1">
                  <a:latin typeface="Suisse Int'l" panose="020B0504000000000000" pitchFamily="34" charset="77"/>
                </a:rPr>
                <a:t>Callejo’s</a:t>
              </a:r>
              <a:r>
                <a:rPr lang="en-GB" sz="1600" i="1" dirty="0">
                  <a:latin typeface="Suisse Int'l" panose="020B0504000000000000" pitchFamily="34" charset="77"/>
                </a:rPr>
                <a:t>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97841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602505" y="4733156"/>
            <a:ext cx="253371" cy="1343793"/>
          </a:xfrm>
          <a:prstGeom prst="leftBrace">
            <a:avLst>
              <a:gd name="adj1" fmla="val 8333"/>
              <a:gd name="adj2" fmla="val 44153"/>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 in LTI model:</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P spid="16" grpId="0"/>
      <p:bldP spid="19" grpId="0"/>
      <p:bldP spid="22" grpId="0" animBg="1"/>
      <p:bldP spid="23" grpId="0" animBg="1"/>
      <p:bldP spid="24" grpId="0" animBg="1"/>
      <p:bldP spid="25" grpId="0" animBg="1"/>
      <p:bldP spid="26" grpId="0" animBg="1"/>
      <p:bldP spid="27" grpId="0"/>
      <p:bldP spid="28" grpId="0"/>
      <p:bldP spid="29" grpId="0"/>
      <p:bldP spid="31" grpId="0" animBg="1"/>
      <p:bldP spid="32" grpId="0"/>
      <p:bldP spid="35" grpId="0"/>
      <p:bldP spid="36" grpId="0" animBg="1"/>
      <p:bldP spid="37" grpId="0"/>
      <p:bldP spid="38" grpId="0" animBg="1"/>
      <p:bldP spid="39" grpId="0"/>
      <p:bldP spid="40" grpId="0"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1"/>
            <a:ext cx="3546617" cy="3626996"/>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579154"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6223043"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408047"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4319" y="1722854"/>
            <a:ext cx="5248" cy="183821"/>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16538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6422507" y="5805243"/>
            <a:ext cx="952203" cy="0"/>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02163"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29" grpId="0"/>
      <p:bldP spid="40" grpId="0"/>
      <p:bldP spid="38" grpId="0" animBg="1"/>
      <p:bldP spid="41" grpId="0" animBg="1"/>
      <p:bldP spid="3" grpId="0" animBg="1"/>
      <p:bldP spid="6" grpId="0" animBg="1"/>
      <p:bldP spid="21" grpId="0" animBg="1"/>
      <p:bldP spid="26" grpId="0" animBg="1"/>
      <p:bldP spid="19" grpId="0"/>
      <p:bldP spid="20" grpId="0" animBg="1"/>
      <p:bldP spid="23" grpId="0"/>
      <p:bldP spid="44" grpId="0" animBg="1"/>
      <p:bldP spid="45" grpId="0"/>
      <p:bldP spid="46" grpId="0" animBg="1"/>
      <p:bldP spid="33" grpId="0" animBg="1"/>
      <p:bldP spid="3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u="sng" dirty="0"/>
              <a:t>High accuracy</a:t>
            </a:r>
            <a:r>
              <a:rPr lang="en-GB" sz="1500" dirty="0"/>
              <a:t> provided that good quality data points are available</a:t>
            </a:r>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434001"/>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data</a:t>
            </a:r>
          </a:p>
          <a:p>
            <a:pPr marL="285750" indent="-285750">
              <a:buFont typeface="Arial" panose="020B0604020202020204" pitchFamily="34" charset="0"/>
              <a:buChar char="•"/>
            </a:pPr>
            <a:r>
              <a:rPr lang="en-GB" sz="1500" dirty="0"/>
              <a:t>Model complexity adjustable:</a:t>
            </a:r>
            <a:br>
              <a:rPr lang="en-GB" sz="1500" dirty="0"/>
            </a:br>
            <a:r>
              <a:rPr lang="en-GB" sz="1500" dirty="0"/>
              <a:t>Full aeroelastic -&gt; </a:t>
            </a:r>
            <a:r>
              <a:rPr lang="en-GB" sz="1500" dirty="0" err="1"/>
              <a:t>loads&amp;dynamics</a:t>
            </a:r>
            <a:r>
              <a:rPr lang="en-GB" sz="1500" dirty="0"/>
              <a:t/>
            </a:r>
            <a:br>
              <a:rPr lang="en-GB" sz="1500" dirty="0"/>
            </a:br>
            <a:r>
              <a:rPr lang="en-GB" sz="1500" dirty="0"/>
              <a:t>Rigid -&gt; flight mechanics </a:t>
            </a:r>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a:t>complicated</a:t>
            </a:r>
          </a:p>
          <a:p>
            <a:pPr marL="285750" indent="-285750">
              <a:buFont typeface="Arial" panose="020B0604020202020204" pitchFamily="34" charset="0"/>
              <a:buChar char="•"/>
            </a:pPr>
            <a:r>
              <a:rPr lang="en-GB" sz="1500" dirty="0"/>
              <a:t>Full aeroelastic model -&gt; </a:t>
            </a:r>
            <a:r>
              <a:rPr lang="en-GB" sz="1500" u="sng" dirty="0"/>
              <a:t>complicated</a:t>
            </a:r>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8700"/>
            <a:ext cx="281896" cy="44958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Prediction of H/C:</a:t>
            </a:r>
          </a:p>
          <a:p>
            <a:r>
              <a:rPr lang="en-GB" sz="1600" b="1" dirty="0"/>
              <a:t>	- H/C and </a:t>
            </a:r>
            <a:r>
              <a:rPr lang="en-GB" sz="1600" b="1" dirty="0" err="1"/>
              <a:t>compnt</a:t>
            </a:r>
            <a:r>
              <a:rPr lang="en-GB" sz="1600" b="1" dirty="0"/>
              <a:t>. loads</a:t>
            </a:r>
          </a:p>
          <a:p>
            <a:r>
              <a:rPr lang="en-GB" sz="1600" b="1" dirty="0"/>
              <a:t>	- Rotor dynamics 	</a:t>
            </a:r>
          </a:p>
          <a:p>
            <a:r>
              <a:rPr lang="en-GB" sz="1600" b="1" dirty="0"/>
              <a:t>	- H/C Performance 	</a:t>
            </a:r>
          </a:p>
        </p:txBody>
      </p:sp>
      <p:sp>
        <p:nvSpPr>
          <p:cNvPr id="16" name="Rectangle 15"/>
          <p:cNvSpPr/>
          <p:nvPr/>
        </p:nvSpPr>
        <p:spPr>
          <a:xfrm>
            <a:off x="790908" y="4169091"/>
            <a:ext cx="3826810" cy="1077218"/>
          </a:xfrm>
          <a:prstGeom prst="rect">
            <a:avLst/>
          </a:prstGeom>
        </p:spPr>
        <p:txBody>
          <a:bodyPr wrap="square">
            <a:spAutoFit/>
          </a:bodyPr>
          <a:lstStyle/>
          <a:p>
            <a:r>
              <a:rPr lang="en-GB" sz="1600" b="1" dirty="0"/>
              <a:t>Best use: Dynamic model of the real H/C:</a:t>
            </a:r>
            <a:br>
              <a:rPr lang="en-GB" sz="1600" b="1" dirty="0"/>
            </a:br>
            <a:r>
              <a:rPr lang="en-GB" sz="1600" b="1" dirty="0"/>
              <a:t>	- FCS design</a:t>
            </a:r>
            <a:br>
              <a:rPr lang="en-GB" sz="1600" b="1" dirty="0"/>
            </a:br>
            <a:r>
              <a:rPr lang="en-GB" sz="1600" b="1" dirty="0"/>
              <a:t>	- Handling qualities</a:t>
            </a:r>
            <a:br>
              <a:rPr lang="en-GB" sz="1600" b="1" dirty="0"/>
            </a:br>
            <a:r>
              <a:rPr lang="en-GB" sz="1600" b="1" dirty="0"/>
              <a:t>	- Simulator development</a:t>
            </a:r>
          </a:p>
        </p:txBody>
      </p:sp>
      <p:sp>
        <p:nvSpPr>
          <p:cNvPr id="17" name="Down Arrow 16"/>
          <p:cNvSpPr/>
          <p:nvPr/>
        </p:nvSpPr>
        <p:spPr>
          <a:xfrm>
            <a:off x="2289709" y="4037990"/>
            <a:ext cx="281896" cy="207609"/>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22591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238507"/>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88067"/>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4" grpId="0" animBg="1"/>
      <p:bldP spid="15" grpId="0"/>
      <p:bldP spid="16" grpId="0"/>
      <p:bldP spid="17" grpId="0" animBg="1"/>
      <p:bldP spid="18" grpId="0" animBg="1"/>
      <p:bldP spid="19"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5-Mar-18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43787"/>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322674" y="4080132"/>
            <a:ext cx="3407984" cy="430887"/>
          </a:xfrm>
          <a:prstGeom prst="rect">
            <a:avLst/>
          </a:prstGeom>
        </p:spPr>
        <p:txBody>
          <a:bodyPr wrap="none">
            <a:spAutoFit/>
          </a:bodyPr>
          <a:lstStyle/>
          <a:p>
            <a:r>
              <a:rPr lang="en-GB" sz="2200"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p:bldP spid="23" grpId="0" animBg="1"/>
      <p:bldP spid="24" grpId="0"/>
      <p:bldP spid="27" grpId="0"/>
      <p:bldP spid="14" grpId="0"/>
      <p:bldP spid="17" grpId="0" animBg="1"/>
      <p:bldP spid="28" grpId="0" animBg="1"/>
      <p:bldP spid="29" grpId="0" animBg="1"/>
      <p:bldP spid="30" grpId="0" animBg="1"/>
      <p:bldP spid="32" grpId="0"/>
      <p:bldP spid="34" grpId="0"/>
      <p:bldP spid="39" grpId="0"/>
      <p:bldP spid="40" grpId="0"/>
      <p:bldP spid="41" grpId="0" animBg="1"/>
      <p:bldP spid="42" grpId="0"/>
      <p:bldP spid="43" grpId="0"/>
      <p:bldP spid="44" grpId="0" animBg="1"/>
      <p:bldP spid="45" grpId="0"/>
      <p:bldP spid="46" grpId="0" animBg="1"/>
      <p:bldP spid="35" grpId="0" animBg="1"/>
      <p:bldP spid="8" grpId="0"/>
      <p:bldP spid="36" grpId="0"/>
      <p:bldP spid="37" grpId="0" animBg="1"/>
    </p:bldLst>
  </p:timing>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4</TotalTime>
  <Words>1629</Words>
  <Application>Microsoft Office PowerPoint</Application>
  <PresentationFormat>On-screen Show (4:3)</PresentationFormat>
  <Paragraphs>351</Paragraphs>
  <Slides>24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.AppleSystemUIFont</vt:lpstr>
      <vt:lpstr>Arial</vt:lpstr>
      <vt:lpstr>Calibri</vt:lpstr>
      <vt:lpstr>Cambria Math</vt:lpstr>
      <vt:lpstr>Courier New</vt:lpstr>
      <vt:lpstr>Suisse Int'l</vt:lpstr>
      <vt:lpstr>Presentation11</vt:lpstr>
      <vt:lpstr>System Identification within Flight Test and Flight Physics</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Tools – SIDPAC software</vt:lpstr>
      <vt:lpstr>Tools – SIDPAC software</vt:lpstr>
      <vt:lpstr>What would we need?</vt:lpstr>
      <vt:lpstr>Instrumentation overview</vt:lpstr>
      <vt:lpstr>Inputs</vt:lpstr>
      <vt:lpstr>Inputs</vt:lpstr>
      <vt:lpstr>Why to introduce System ID into P3 test campaign? </vt:lpstr>
      <vt:lpstr>Why I can be the one doing this?</vt:lpstr>
      <vt:lpstr>Next steps – Near future</vt:lpstr>
      <vt:lpstr>First steps, using FlightLab</vt:lpstr>
      <vt:lpstr>PowerPoint Presentation</vt:lpstr>
      <vt:lpstr>Thank you</vt:lpstr>
      <vt:lpstr>References</vt:lpstr>
      <vt:lpstr>System ID methodology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136</cp:revision>
  <dcterms:created xsi:type="dcterms:W3CDTF">2018-02-21T14:41:24Z</dcterms:created>
  <dcterms:modified xsi:type="dcterms:W3CDTF">2018-03-05T12:55:33Z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